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67" r:id="rId5"/>
    <p:sldId id="259" r:id="rId6"/>
    <p:sldId id="266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F990-B841-4557-892B-F4179E5D0DC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3845-3320-48F5-8A8E-F79B89786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9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F990-B841-4557-892B-F4179E5D0DC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3845-3320-48F5-8A8E-F79B89786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2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F990-B841-4557-892B-F4179E5D0DC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3845-3320-48F5-8A8E-F79B89786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9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F990-B841-4557-892B-F4179E5D0DC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3845-3320-48F5-8A8E-F79B89786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F990-B841-4557-892B-F4179E5D0DC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3845-3320-48F5-8A8E-F79B89786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6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F990-B841-4557-892B-F4179E5D0DC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3845-3320-48F5-8A8E-F79B89786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F990-B841-4557-892B-F4179E5D0DC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3845-3320-48F5-8A8E-F79B89786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F990-B841-4557-892B-F4179E5D0DC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3845-3320-48F5-8A8E-F79B89786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8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F990-B841-4557-892B-F4179E5D0DC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3845-3320-48F5-8A8E-F79B89786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6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F990-B841-4557-892B-F4179E5D0DC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3845-3320-48F5-8A8E-F79B89786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1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F990-B841-4557-892B-F4179E5D0DC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3845-3320-48F5-8A8E-F79B89786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FF990-B841-4557-892B-F4179E5D0DC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73845-3320-48F5-8A8E-F79B89786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5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59370"/>
            <a:ext cx="12192000" cy="1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78701" cy="113723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978701" y="374595"/>
            <a:ext cx="62509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STUDIERICHTING 2</a:t>
            </a:r>
            <a:r>
              <a:rPr kumimoji="0" lang="nl-BE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GRAAD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877558" y="1453602"/>
            <a:ext cx="6436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4 of 5 uur WISKUNDE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" name="AutoShape 4" descr="Waarom Latijn nuttig voor Twitter is | Radi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2" descr="Deal in de handelsoorlog zal de wereld economie niet redden - Slim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" descr="Deal in de handelsoorlog zal de wereld economie niet redden - Slim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35" y="2600969"/>
            <a:ext cx="6158729" cy="40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8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59370"/>
            <a:ext cx="12192000" cy="1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78701" cy="113723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978700" y="374595"/>
            <a:ext cx="98367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STUDIERICHTING 2</a:t>
            </a:r>
            <a:r>
              <a:rPr kumimoji="0" lang="nl-BE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GRAAD - WISKUNDE</a:t>
            </a:r>
          </a:p>
        </p:txBody>
      </p:sp>
      <p:sp>
        <p:nvSpPr>
          <p:cNvPr id="3" name="AutoShape 4" descr="Waarom Latijn nuttig voor Twitter is | Radi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631366" y="1722007"/>
            <a:ext cx="191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ALGEMEEN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10610" y="22864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5754231"/>
            <a:ext cx="1676399" cy="1103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hoek 10"/>
              <p:cNvSpPr/>
              <p:nvPr/>
            </p:nvSpPr>
            <p:spPr>
              <a:xfrm>
                <a:off x="1978700" y="2419815"/>
                <a:ext cx="8849134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err="1">
                    <a:solidFill>
                      <a:srgbClr val="4472C4">
                        <a:lumMod val="50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Een</a:t>
                </a:r>
                <a:r>
                  <a:rPr lang="en-US" sz="2400" dirty="0">
                    <a:solidFill>
                      <a:srgbClr val="4472C4">
                        <a:lumMod val="50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4472C4">
                        <a:lumMod val="50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vergelijking</a:t>
                </a:r>
                <a:r>
                  <a:rPr lang="en-US" sz="2400" dirty="0">
                    <a:solidFill>
                      <a:srgbClr val="4472C4">
                        <a:lumMod val="50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4472C4">
                        <a:lumMod val="50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tussen</a:t>
                </a:r>
                <a:r>
                  <a:rPr lang="en-US" sz="2400" dirty="0">
                    <a:solidFill>
                      <a:srgbClr val="4472C4">
                        <a:lumMod val="50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4472C4">
                        <a:lumMod val="50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richtingen</a:t>
                </a:r>
                <a:r>
                  <a:rPr lang="en-US" sz="2400" dirty="0">
                    <a:solidFill>
                      <a:srgbClr val="4472C4">
                        <a:lumMod val="50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met 4 </a:t>
                </a:r>
                <a:r>
                  <a:rPr lang="en-US" sz="2400" dirty="0" err="1">
                    <a:solidFill>
                      <a:srgbClr val="4472C4">
                        <a:lumMod val="50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en</a:t>
                </a:r>
                <a:r>
                  <a:rPr lang="en-US" sz="2400" dirty="0">
                    <a:solidFill>
                      <a:srgbClr val="4472C4">
                        <a:lumMod val="50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5 </a:t>
                </a:r>
                <a:r>
                  <a:rPr lang="en-US" sz="2400" dirty="0" err="1">
                    <a:solidFill>
                      <a:srgbClr val="4472C4">
                        <a:lumMod val="50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uur</a:t>
                </a:r>
                <a:r>
                  <a:rPr lang="en-US" sz="2400" dirty="0">
                    <a:solidFill>
                      <a:srgbClr val="4472C4">
                        <a:lumMod val="50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4472C4">
                        <a:lumMod val="50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wiskunde</a:t>
                </a:r>
                <a:r>
                  <a:rPr lang="en-US" sz="2400" dirty="0" smtClean="0">
                    <a:solidFill>
                      <a:srgbClr val="4472C4">
                        <a:lumMod val="50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endParaRPr lang="en-US" sz="2400" dirty="0">
                  <a:solidFill>
                    <a:srgbClr val="4472C4">
                      <a:lumMod val="50000"/>
                    </a:srgb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:endParaRPr lang="nl-BE" sz="24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endParaRPr>
              </a:p>
              <a:p>
                <a:pPr marL="342900" lvl="0" indent="-342900">
                  <a:buFont typeface="Wingdings" panose="05000000000000000000" pitchFamily="2" charset="2"/>
                  <a:buChar char="Ø"/>
                  <a:defRPr/>
                </a:pPr>
                <a:r>
                  <a:rPr lang="nl-BE" sz="240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De onderwerpen die behandeld worden zijn nagenoeg gelijk.</a:t>
                </a:r>
              </a:p>
              <a:p>
                <a:pPr marL="342900" lvl="0" indent="-342900">
                  <a:buFont typeface="Wingdings" panose="05000000000000000000" pitchFamily="2" charset="2"/>
                  <a:buChar char="Ø"/>
                  <a:defRPr/>
                </a:pPr>
                <a:endParaRPr lang="nl-BE" sz="24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endParaRPr>
              </a:p>
              <a:p>
                <a:pPr marL="342900" lvl="0" indent="-342900">
                  <a:buFont typeface="Wingdings" panose="05000000000000000000" pitchFamily="2" charset="2"/>
                  <a:buChar char="Ø"/>
                  <a:defRPr/>
                </a:pPr>
                <a:r>
                  <a:rPr lang="nl-BE" sz="240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Het verschil tussen de twee cursussen lijkt niet veel (1 uur meer), maar het verschil is heel groot: 5u: leerstof wordt vooral inzichtelijk benaderd </a:t>
                </a:r>
                <a14:m>
                  <m:oMath xmlns:m="http://schemas.openxmlformats.org/officeDocument/2006/math">
                    <m:r>
                      <a:rPr lang="nl-BE" sz="2400" i="1" smtClean="0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</m:oMath>
                </a14:m>
                <a:r>
                  <a:rPr lang="nl-BE" sz="240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 4u: meer letterlijke benadering</a:t>
                </a:r>
              </a:p>
              <a:p>
                <a:pPr marL="342900" lvl="0" indent="-342900">
                  <a:buFont typeface="Wingdings" panose="05000000000000000000" pitchFamily="2" charset="2"/>
                  <a:buChar char="Ø"/>
                  <a:defRPr/>
                </a:pPr>
                <a:endParaRPr kumimoji="0" lang="nl-B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lvl="0" indent="-342900">
                  <a:buFont typeface="Wingdings" panose="05000000000000000000" pitchFamily="2" charset="2"/>
                  <a:buChar char="Ø"/>
                  <a:defRPr/>
                </a:pPr>
                <a:r>
                  <a:rPr lang="nl-BE" sz="240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Het tempo ligt heel wat hoger in de cursus met 5 uur wiskunde. </a:t>
                </a:r>
                <a:r>
                  <a:rPr lang="en-US" sz="240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De </a:t>
                </a:r>
                <a:r>
                  <a:rPr lang="en-US" sz="2400" dirty="0" err="1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leerlingen</a:t>
                </a:r>
                <a:r>
                  <a:rPr lang="en-US" sz="240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 </a:t>
                </a:r>
                <a:r>
                  <a:rPr lang="en-US" sz="2400" dirty="0" err="1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leren</a:t>
                </a:r>
                <a:r>
                  <a:rPr lang="en-US" sz="240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 </a:t>
                </a:r>
                <a:r>
                  <a:rPr lang="en-US" sz="2400" dirty="0" err="1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ook</a:t>
                </a:r>
                <a:r>
                  <a:rPr lang="en-US" sz="240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 </a:t>
                </a:r>
                <a:r>
                  <a:rPr lang="en-US" sz="2400" dirty="0" err="1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meer</a:t>
                </a:r>
                <a:r>
                  <a:rPr lang="en-US" sz="240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 </a:t>
                </a:r>
                <a:r>
                  <a:rPr lang="en-US" sz="2400" dirty="0" err="1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zelfstandig</a:t>
                </a:r>
                <a:r>
                  <a:rPr lang="en-US" sz="240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 </a:t>
                </a:r>
                <a:r>
                  <a:rPr lang="en-US" sz="2400" dirty="0" err="1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werken</a:t>
                </a:r>
                <a:r>
                  <a:rPr lang="en-US" sz="240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.</a:t>
                </a:r>
                <a:endParaRPr lang="nl-BE" sz="240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" name="Rechthoe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700" y="2419815"/>
                <a:ext cx="8849134" cy="3785652"/>
              </a:xfrm>
              <a:prstGeom prst="rect">
                <a:avLst/>
              </a:prstGeom>
              <a:blipFill rotWithShape="0">
                <a:blip r:embed="rId4"/>
                <a:stretch>
                  <a:fillRect l="-1103" t="-1288" r="-1585" b="-273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30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59370"/>
            <a:ext cx="12192000" cy="1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78701" cy="1137231"/>
          </a:xfrm>
          <a:prstGeom prst="rect">
            <a:avLst/>
          </a:prstGeom>
        </p:spPr>
      </p:pic>
      <p:sp>
        <p:nvSpPr>
          <p:cNvPr id="3" name="AutoShape 4" descr="Waarom Latijn nuttig voor Twitter is | Radi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2" descr="Deal in de handelsoorlog zal de wereld economie niet redden - Slim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" descr="Deal in de handelsoorlog zal de wereld economie niet redden - Slim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978700" y="374595"/>
            <a:ext cx="101262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STUDIERICHTING 2</a:t>
            </a:r>
            <a:r>
              <a:rPr kumimoji="0" lang="nl-BE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GRAAD – WISKUNDE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80" y="5172244"/>
            <a:ext cx="2560320" cy="1685755"/>
          </a:xfrm>
          <a:prstGeom prst="rect">
            <a:avLst/>
          </a:prstGeom>
        </p:spPr>
      </p:pic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15692"/>
              </p:ext>
            </p:extLst>
          </p:nvPr>
        </p:nvGraphicFramePr>
        <p:xfrm>
          <a:off x="1372527" y="1453602"/>
          <a:ext cx="8259153" cy="5208564"/>
        </p:xfrm>
        <a:graphic>
          <a:graphicData uri="http://schemas.openxmlformats.org/drawingml/2006/table">
            <a:tbl>
              <a:tblPr/>
              <a:tblGrid>
                <a:gridCol w="1572137">
                  <a:extLst>
                    <a:ext uri="{9D8B030D-6E8A-4147-A177-3AD203B41FA5}">
                      <a16:colId xmlns:a16="http://schemas.microsoft.com/office/drawing/2014/main" xmlns="" val="1177075996"/>
                    </a:ext>
                  </a:extLst>
                </a:gridCol>
                <a:gridCol w="477644">
                  <a:extLst>
                    <a:ext uri="{9D8B030D-6E8A-4147-A177-3AD203B41FA5}">
                      <a16:colId xmlns:a16="http://schemas.microsoft.com/office/drawing/2014/main" xmlns="" val="4113962745"/>
                    </a:ext>
                  </a:extLst>
                </a:gridCol>
                <a:gridCol w="477644">
                  <a:extLst>
                    <a:ext uri="{9D8B030D-6E8A-4147-A177-3AD203B41FA5}">
                      <a16:colId xmlns:a16="http://schemas.microsoft.com/office/drawing/2014/main" xmlns="" val="911225380"/>
                    </a:ext>
                  </a:extLst>
                </a:gridCol>
                <a:gridCol w="477644">
                  <a:extLst>
                    <a:ext uri="{9D8B030D-6E8A-4147-A177-3AD203B41FA5}">
                      <a16:colId xmlns:a16="http://schemas.microsoft.com/office/drawing/2014/main" xmlns="" val="3067942063"/>
                    </a:ext>
                  </a:extLst>
                </a:gridCol>
                <a:gridCol w="477644">
                  <a:extLst>
                    <a:ext uri="{9D8B030D-6E8A-4147-A177-3AD203B41FA5}">
                      <a16:colId xmlns:a16="http://schemas.microsoft.com/office/drawing/2014/main" xmlns="" val="211785616"/>
                    </a:ext>
                  </a:extLst>
                </a:gridCol>
                <a:gridCol w="477644">
                  <a:extLst>
                    <a:ext uri="{9D8B030D-6E8A-4147-A177-3AD203B41FA5}">
                      <a16:colId xmlns:a16="http://schemas.microsoft.com/office/drawing/2014/main" xmlns="" val="2823515003"/>
                    </a:ext>
                  </a:extLst>
                </a:gridCol>
                <a:gridCol w="477644">
                  <a:extLst>
                    <a:ext uri="{9D8B030D-6E8A-4147-A177-3AD203B41FA5}">
                      <a16:colId xmlns:a16="http://schemas.microsoft.com/office/drawing/2014/main" xmlns="" val="3031859792"/>
                    </a:ext>
                  </a:extLst>
                </a:gridCol>
                <a:gridCol w="477644">
                  <a:extLst>
                    <a:ext uri="{9D8B030D-6E8A-4147-A177-3AD203B41FA5}">
                      <a16:colId xmlns:a16="http://schemas.microsoft.com/office/drawing/2014/main" xmlns="" val="2616114421"/>
                    </a:ext>
                  </a:extLst>
                </a:gridCol>
                <a:gridCol w="477644">
                  <a:extLst>
                    <a:ext uri="{9D8B030D-6E8A-4147-A177-3AD203B41FA5}">
                      <a16:colId xmlns:a16="http://schemas.microsoft.com/office/drawing/2014/main" xmlns="" val="2885847443"/>
                    </a:ext>
                  </a:extLst>
                </a:gridCol>
                <a:gridCol w="477644">
                  <a:extLst>
                    <a:ext uri="{9D8B030D-6E8A-4147-A177-3AD203B41FA5}">
                      <a16:colId xmlns:a16="http://schemas.microsoft.com/office/drawing/2014/main" xmlns="" val="1524263551"/>
                    </a:ext>
                  </a:extLst>
                </a:gridCol>
                <a:gridCol w="477644">
                  <a:extLst>
                    <a:ext uri="{9D8B030D-6E8A-4147-A177-3AD203B41FA5}">
                      <a16:colId xmlns:a16="http://schemas.microsoft.com/office/drawing/2014/main" xmlns="" val="1182058825"/>
                    </a:ext>
                  </a:extLst>
                </a:gridCol>
                <a:gridCol w="477644">
                  <a:extLst>
                    <a:ext uri="{9D8B030D-6E8A-4147-A177-3AD203B41FA5}">
                      <a16:colId xmlns:a16="http://schemas.microsoft.com/office/drawing/2014/main" xmlns="" val="2417721679"/>
                    </a:ext>
                  </a:extLst>
                </a:gridCol>
                <a:gridCol w="477644">
                  <a:extLst>
                    <a:ext uri="{9D8B030D-6E8A-4147-A177-3AD203B41FA5}">
                      <a16:colId xmlns:a16="http://schemas.microsoft.com/office/drawing/2014/main" xmlns="" val="1088791724"/>
                    </a:ext>
                  </a:extLst>
                </a:gridCol>
                <a:gridCol w="477644">
                  <a:extLst>
                    <a:ext uri="{9D8B030D-6E8A-4147-A177-3AD203B41FA5}">
                      <a16:colId xmlns:a16="http://schemas.microsoft.com/office/drawing/2014/main" xmlns="" val="3790565302"/>
                    </a:ext>
                  </a:extLst>
                </a:gridCol>
                <a:gridCol w="477644">
                  <a:extLst>
                    <a:ext uri="{9D8B030D-6E8A-4147-A177-3AD203B41FA5}">
                      <a16:colId xmlns:a16="http://schemas.microsoft.com/office/drawing/2014/main" xmlns="" val="3236894382"/>
                    </a:ext>
                  </a:extLst>
                </a:gridCol>
              </a:tblGrid>
              <a:tr h="239120">
                <a:tc rowSpan="3">
                  <a:txBody>
                    <a:bodyPr/>
                    <a:lstStyle/>
                    <a:p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Economie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Grieks-Latijn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Latijn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Humane Wetenschappen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Wetenschappen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3318515"/>
                  </a:ext>
                </a:extLst>
              </a:tr>
              <a:tr h="1575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+WISK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+ECO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+WISK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+TALEN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2442977"/>
                  </a:ext>
                </a:extLst>
              </a:tr>
              <a:tr h="1575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IV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IV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IV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IV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IV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IV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IV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8403934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Wiskunde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 (+1)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 (+1)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 (+1)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 (+1)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5625957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Nederlands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9431288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Frans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5152062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Engels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6429979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Duits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432596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Geschiedenis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0726436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Godsdienst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1432607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Latijn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523405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Grieks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9844193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Aardrijkskunde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5267851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Biologie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542773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Chemie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012568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Fysica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705961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Informatica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3869300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Economie</a:t>
                      </a:r>
                      <a:endParaRPr lang="en-US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4892259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Gedragswet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183539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Cultuurwet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461527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Lichamelijke</a:t>
                      </a:r>
                      <a:r>
                        <a:rPr lang="en-US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opv</a:t>
                      </a:r>
                      <a:r>
                        <a:rPr lang="en-US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8002288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Muzikale</a:t>
                      </a:r>
                      <a:r>
                        <a:rPr lang="en-US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opv</a:t>
                      </a:r>
                      <a:r>
                        <a:rPr lang="en-US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2580289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r>
                        <a:rPr lang="en-US" sz="13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Plastische</a:t>
                      </a:r>
                      <a:r>
                        <a:rPr lang="en-US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op.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0622" marR="20622" marT="10311" marB="10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5646757"/>
                  </a:ext>
                </a:extLst>
              </a:tr>
            </a:tbl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460375" y="1527569"/>
            <a:ext cx="213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LESSENTABEL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80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59370"/>
            <a:ext cx="12192000" cy="1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78701" cy="113723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978700" y="374595"/>
            <a:ext cx="98367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STUDIERICHTING 2</a:t>
            </a:r>
            <a:r>
              <a:rPr kumimoji="0" lang="nl-BE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GRAAD - WISKUNDE</a:t>
            </a:r>
          </a:p>
        </p:txBody>
      </p:sp>
      <p:sp>
        <p:nvSpPr>
          <p:cNvPr id="3" name="AutoShape 4" descr="Waarom Latijn nuttig voor Twitter is | Radi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605501" y="1722007"/>
            <a:ext cx="211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rgbClr val="4472C4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LESSENTABEL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10610" y="22864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80" y="5172244"/>
            <a:ext cx="2560320" cy="1685755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1978700" y="2738742"/>
            <a:ext cx="87341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nl-BE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D</a:t>
            </a:r>
            <a:r>
              <a:rPr lang="nl-BE" sz="2400" dirty="0">
                <a:solidFill>
                  <a:srgbClr val="4472C4">
                    <a:lumMod val="50000"/>
                  </a:srgbClr>
                </a:solidFill>
              </a:rPr>
              <a:t>e richtingen </a:t>
            </a:r>
            <a:r>
              <a:rPr lang="nl-BE" sz="2400" dirty="0" smtClean="0">
                <a:solidFill>
                  <a:srgbClr val="4472C4">
                    <a:lumMod val="50000"/>
                  </a:srgbClr>
                </a:solidFill>
              </a:rPr>
              <a:t>Grieks-Latijn en 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Humane </a:t>
            </a:r>
            <a:r>
              <a:rPr lang="nl-BE" sz="24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W</a:t>
            </a:r>
            <a:r>
              <a:rPr kumimoji="0" lang="nl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etenschappen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kunnen zowel met 4 uur als met 5 uur wiskunde gevolgd worden. </a:t>
            </a:r>
          </a:p>
          <a:p>
            <a:pPr lvl="0">
              <a:defRPr/>
            </a:pPr>
            <a:endParaRPr kumimoji="0" lang="nl-BE" sz="2400" b="0" i="0" u="none" strike="noStrike" kern="1200" cap="none" spc="0" normalizeH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nl-BE" sz="24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De leerlingen in deze richtingen die kiezen voor 5 uur wiskunde, sluiten gedurende 4 lesuren aan bij een andere richting met 5 uur wiskunde. Eén uur wordt tijdens de middag apart aan deze leerlingen aangeboden.</a:t>
            </a:r>
            <a:endParaRPr kumimoji="0" lang="nl-BE" sz="2400" b="0" i="0" u="none" strike="noStrike" kern="1200" cap="none" spc="0" normalizeH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37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59370"/>
            <a:ext cx="12192000" cy="1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78701" cy="113723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978700" y="374595"/>
            <a:ext cx="98367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STUDIERICHTING 2</a:t>
            </a:r>
            <a:r>
              <a:rPr kumimoji="0" lang="nl-BE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GRAAD - WISKUNDE</a:t>
            </a:r>
          </a:p>
        </p:txBody>
      </p:sp>
      <p:sp>
        <p:nvSpPr>
          <p:cNvPr id="3" name="AutoShape 4" descr="Waarom Latijn nuttig voor Twitter is | Radi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605502" y="1722007"/>
            <a:ext cx="98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DOEL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10610" y="22864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80" y="5172244"/>
            <a:ext cx="2560320" cy="1685755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1978700" y="2738742"/>
            <a:ext cx="8734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Wiskunde vormt de theoretische basis voor verschillende andere wetenschappen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Bovendien speelt wiskunde een belangrijke, maar vaak onzichtbare rol in het dagelijks leven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abstracte en gestructureerde manier van denken is een belangrijke vaardigheid bij het verder studeren.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47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59370"/>
            <a:ext cx="12192000" cy="1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78701" cy="113723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978701" y="374595"/>
            <a:ext cx="99712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nl-BE" sz="32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STUDIERICHTING 2</a:t>
            </a:r>
            <a:r>
              <a:rPr lang="nl-BE" sz="3200" baseline="30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</a:t>
            </a:r>
            <a:r>
              <a:rPr lang="nl-BE" sz="32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GRAAD - WISKUNDE</a:t>
            </a:r>
          </a:p>
        </p:txBody>
      </p:sp>
      <p:sp>
        <p:nvSpPr>
          <p:cNvPr id="3" name="AutoShape 4" descr="Waarom Latijn nuttig voor Twitter is | Radi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706066" y="1572057"/>
            <a:ext cx="14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PROFIEL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10610" y="22864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80" y="5172244"/>
            <a:ext cx="2560320" cy="1685755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978701" y="2201300"/>
            <a:ext cx="87610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Je bent bereid om regelmatig te werken, om zo ook inzicht in de leerstof te verwerven.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Je moet beschikken over voldoende doorzettingsvermogen om moeilijke wiskundeproblemen op te lossen.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Je hebt in de eerste graad blijk gegeven van voldoende wiskundige aanleg en je bent gemotiveerd om je in te spannen voor het vak.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Houd ernstig rekening met het advies van 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de klassenraad en van de leraar wiskunde op het einde van het tweede jaar.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2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59370"/>
            <a:ext cx="12192000" cy="1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78701" cy="113723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978700" y="374595"/>
            <a:ext cx="99353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nl-BE" sz="32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STUDIERICHTING 2</a:t>
            </a:r>
            <a:r>
              <a:rPr lang="nl-BE" sz="3200" baseline="30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</a:t>
            </a:r>
            <a:r>
              <a:rPr lang="nl-BE" sz="32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GRAAD - WISKUNDE</a:t>
            </a:r>
          </a:p>
        </p:txBody>
      </p:sp>
      <p:sp>
        <p:nvSpPr>
          <p:cNvPr id="3" name="AutoShape 4" descr="Waarom Latijn nuttig voor Twitter is | Radi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18751" y="1521596"/>
            <a:ext cx="475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DOORSTROOMMOGELIJKHEDEN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10610" y="22864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80" y="5172244"/>
            <a:ext cx="2560320" cy="1685755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978700" y="2226498"/>
            <a:ext cx="76529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l-BE" sz="24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Als je 4 uur wiskunde hebt gevolgd, kan je in de derde graad verder studeren in alle studierichtingen, maar voor de meeste leerlingen zijn studierichtingen met component wiskunde een zeer zware keuze.</a:t>
            </a:r>
            <a:br>
              <a:rPr lang="nl-BE" sz="24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</a:br>
            <a:endParaRPr lang="nl-BE" sz="2400" dirty="0" smtClean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nl-BE" sz="2400" dirty="0">
                <a:solidFill>
                  <a:srgbClr val="4472C4">
                    <a:lumMod val="50000"/>
                  </a:srgbClr>
                </a:solidFill>
              </a:rPr>
              <a:t>Als je </a:t>
            </a:r>
            <a:r>
              <a:rPr lang="nl-BE" sz="2400" dirty="0" smtClean="0">
                <a:solidFill>
                  <a:srgbClr val="4472C4">
                    <a:lumMod val="50000"/>
                  </a:srgbClr>
                </a:solidFill>
              </a:rPr>
              <a:t>5 </a:t>
            </a:r>
            <a:r>
              <a:rPr lang="nl-BE" sz="2400" dirty="0">
                <a:solidFill>
                  <a:srgbClr val="4472C4">
                    <a:lumMod val="50000"/>
                  </a:srgbClr>
                </a:solidFill>
              </a:rPr>
              <a:t>uur wiskunde hebt gevolgd, kan je in de derde graad verder studeren in alle </a:t>
            </a:r>
            <a:r>
              <a:rPr lang="nl-BE" sz="2400" dirty="0" smtClean="0">
                <a:solidFill>
                  <a:srgbClr val="4472C4">
                    <a:lumMod val="50000"/>
                  </a:srgbClr>
                </a:solidFill>
              </a:rPr>
              <a:t>studierichtingen. Het biedt de ideale voorbereiding op </a:t>
            </a:r>
            <a:r>
              <a:rPr lang="nl-BE" sz="2400" dirty="0">
                <a:solidFill>
                  <a:srgbClr val="4472C4">
                    <a:lumMod val="50000"/>
                  </a:srgbClr>
                </a:solidFill>
              </a:rPr>
              <a:t>studierichtingen met </a:t>
            </a:r>
            <a:r>
              <a:rPr lang="nl-BE" sz="2400" dirty="0" smtClean="0">
                <a:solidFill>
                  <a:srgbClr val="4472C4">
                    <a:lumMod val="50000"/>
                  </a:srgbClr>
                </a:solidFill>
              </a:rPr>
              <a:t>component </a:t>
            </a:r>
            <a:r>
              <a:rPr lang="nl-BE" sz="2400" dirty="0">
                <a:solidFill>
                  <a:srgbClr val="4472C4">
                    <a:lumMod val="50000"/>
                  </a:srgbClr>
                </a:solidFill>
              </a:rPr>
              <a:t>wiskunde.</a:t>
            </a:r>
          </a:p>
        </p:txBody>
      </p:sp>
    </p:spTree>
    <p:extLst>
      <p:ext uri="{BB962C8B-B14F-4D97-AF65-F5344CB8AC3E}">
        <p14:creationId xmlns:p14="http://schemas.microsoft.com/office/powerpoint/2010/main" val="18233887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683</Words>
  <Application>Microsoft Office PowerPoint</Application>
  <PresentationFormat>Widescreen</PresentationFormat>
  <Paragraphs>361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Cambria Math</vt:lpstr>
      <vt:lpstr>Wingdings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Anniek Beerden</dc:creator>
  <cp:lastModifiedBy>NYSEN Ruth</cp:lastModifiedBy>
  <cp:revision>15</cp:revision>
  <dcterms:created xsi:type="dcterms:W3CDTF">2020-05-09T12:51:15Z</dcterms:created>
  <dcterms:modified xsi:type="dcterms:W3CDTF">2020-05-13T07:03:07Z</dcterms:modified>
</cp:coreProperties>
</file>