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0" y="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7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7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9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2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A4E3E-EBB1-441E-A4F4-C0AF4209463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13F5F-533C-4C73-9C00-C5EE7A84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2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1" y="374595"/>
            <a:ext cx="62509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3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448833" y="1503240"/>
            <a:ext cx="329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800" noProof="0" dirty="0" smtClean="0">
                <a:solidFill>
                  <a:srgbClr val="4472C4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WISKUNDE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Deal in de handelsoorlog zal de wereld economie niet redden - Slim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" descr="Deal in de handelsoorlog zal de wereld economie niet redden - Slim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35" y="2600969"/>
            <a:ext cx="6158729" cy="4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0" y="342533"/>
            <a:ext cx="100913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- 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component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WISKUNDE</a:t>
            </a: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603301" y="1726200"/>
            <a:ext cx="98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SOHO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78700" y="2776834"/>
            <a:ext cx="936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SOHO staat voor secundair onderwijs – hoger onderwijs.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dit uur werk je met je klastitularis aan: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keuze voor je vervolgstudie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ezelf leren kennen op studiegebied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organisatie van het hoger onderwijs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mogelijke problemen met de overstap naar het hoger onderwijs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5172244"/>
            <a:ext cx="2560320" cy="16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0" y="374595"/>
            <a:ext cx="98367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3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component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WISKUNDE</a:t>
            </a: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605501" y="1722007"/>
            <a:ext cx="175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ALGEMEEN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10610" y="22864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738" y="5675970"/>
            <a:ext cx="1795262" cy="118202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1978700" y="2430966"/>
            <a:ext cx="90164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Een vergelijking tussen richtingen met 3, 4 en 6 uur wiskunde:</a:t>
            </a:r>
            <a:b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nl-BE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6u: vergelijkbaar met de cursus 5 uur wiskunde uit de tweede graad. Het temp ligt hoger. In richtingen met component wiskunde wordt de leerstof vooral inzichtelijk benaderd.</a:t>
            </a:r>
            <a:b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nl-BE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3u: vergelijkbaar met de cursus 4 uur wiskunde uit de tweede graad. De leerstof wordt vooral letterlijk benaderd.</a:t>
            </a:r>
            <a:b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nl-BE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4u: een combinatie van de twee voorgaande. De leerstof wordt afwisselend letterlijk en meer inzichtelijk benaderd.</a:t>
            </a: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Deal in de handelsoorlog zal de wereld economie niet redden - Slim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4" descr="Deal in de handelsoorlog zal de wereld economie niet redden - Slim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8700" y="374595"/>
            <a:ext cx="101262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3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</a:t>
            </a:r>
            <a:r>
              <a:rPr kumimoji="0" lang="nl-BE" sz="32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lang="nl-BE" sz="3200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component</a:t>
            </a:r>
            <a:r>
              <a:rPr kumimoji="0" lang="nl-BE" sz="32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WISKUNDE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52702"/>
              </p:ext>
            </p:extLst>
          </p:nvPr>
        </p:nvGraphicFramePr>
        <p:xfrm>
          <a:off x="2054907" y="1251856"/>
          <a:ext cx="7252063" cy="5495577"/>
        </p:xfrm>
        <a:graphic>
          <a:graphicData uri="http://schemas.openxmlformats.org/drawingml/2006/table">
            <a:tbl>
              <a:tblPr/>
              <a:tblGrid>
                <a:gridCol w="1467723">
                  <a:extLst>
                    <a:ext uri="{9D8B030D-6E8A-4147-A177-3AD203B41FA5}">
                      <a16:colId xmlns="" xmlns:a16="http://schemas.microsoft.com/office/drawing/2014/main" val="4105783880"/>
                    </a:ext>
                  </a:extLst>
                </a:gridCol>
                <a:gridCol w="578434">
                  <a:extLst>
                    <a:ext uri="{9D8B030D-6E8A-4147-A177-3AD203B41FA5}">
                      <a16:colId xmlns="" xmlns:a16="http://schemas.microsoft.com/office/drawing/2014/main" val="1901062046"/>
                    </a:ext>
                  </a:extLst>
                </a:gridCol>
                <a:gridCol w="578434">
                  <a:extLst>
                    <a:ext uri="{9D8B030D-6E8A-4147-A177-3AD203B41FA5}">
                      <a16:colId xmlns="" xmlns:a16="http://schemas.microsoft.com/office/drawing/2014/main" val="3822142982"/>
                    </a:ext>
                  </a:extLst>
                </a:gridCol>
                <a:gridCol w="578434">
                  <a:extLst>
                    <a:ext uri="{9D8B030D-6E8A-4147-A177-3AD203B41FA5}">
                      <a16:colId xmlns="" xmlns:a16="http://schemas.microsoft.com/office/drawing/2014/main" val="219113664"/>
                    </a:ext>
                  </a:extLst>
                </a:gridCol>
                <a:gridCol w="579254">
                  <a:extLst>
                    <a:ext uri="{9D8B030D-6E8A-4147-A177-3AD203B41FA5}">
                      <a16:colId xmlns="" xmlns:a16="http://schemas.microsoft.com/office/drawing/2014/main" val="3828661356"/>
                    </a:ext>
                  </a:extLst>
                </a:gridCol>
                <a:gridCol w="577614">
                  <a:extLst>
                    <a:ext uri="{9D8B030D-6E8A-4147-A177-3AD203B41FA5}">
                      <a16:colId xmlns="" xmlns:a16="http://schemas.microsoft.com/office/drawing/2014/main" val="1725475806"/>
                    </a:ext>
                  </a:extLst>
                </a:gridCol>
                <a:gridCol w="578434">
                  <a:extLst>
                    <a:ext uri="{9D8B030D-6E8A-4147-A177-3AD203B41FA5}">
                      <a16:colId xmlns="" xmlns:a16="http://schemas.microsoft.com/office/drawing/2014/main" val="712795543"/>
                    </a:ext>
                  </a:extLst>
                </a:gridCol>
                <a:gridCol w="578434">
                  <a:extLst>
                    <a:ext uri="{9D8B030D-6E8A-4147-A177-3AD203B41FA5}">
                      <a16:colId xmlns="" xmlns:a16="http://schemas.microsoft.com/office/drawing/2014/main" val="4006691880"/>
                    </a:ext>
                  </a:extLst>
                </a:gridCol>
                <a:gridCol w="578434">
                  <a:extLst>
                    <a:ext uri="{9D8B030D-6E8A-4147-A177-3AD203B41FA5}">
                      <a16:colId xmlns="" xmlns:a16="http://schemas.microsoft.com/office/drawing/2014/main" val="150845302"/>
                    </a:ext>
                  </a:extLst>
                </a:gridCol>
                <a:gridCol w="578434"/>
                <a:gridCol w="578434"/>
              </a:tblGrid>
              <a:tr h="281754">
                <a:tc rowSpan="2">
                  <a:txBody>
                    <a:bodyPr/>
                    <a:lstStyle/>
                    <a:p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ECWI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GRWI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LAWI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WEWI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MTWI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5781854"/>
                  </a:ext>
                </a:extLst>
              </a:tr>
              <a:tr h="246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VI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VI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VI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VI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VI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668999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Wiskunde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57672026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Nederlands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1477604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Frans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8618740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Engels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4604996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Duits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Geschiedenis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13420182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Godsdienst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2147680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Latijn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2775077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Grieks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0360136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Aardrijkskunde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9027239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Biologie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59048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Chemie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783861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Fysica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90277916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Esthetica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0110974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Economie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30189900"/>
                  </a:ext>
                </a:extLst>
              </a:tr>
              <a:tr h="394442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Lichamelijke</a:t>
                      </a:r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opvoeding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446675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SOHO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2315990"/>
                  </a:ext>
                </a:extLst>
              </a:tr>
              <a:tr h="268439">
                <a:tc>
                  <a:txBody>
                    <a:bodyPr/>
                    <a:lstStyle/>
                    <a:p>
                      <a:r>
                        <a:rPr lang="nl-BE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Seminarie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375" marR="7375" marT="3688" marB="36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2829814"/>
                  </a:ext>
                </a:extLst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913143" y="1169799"/>
            <a:ext cx="213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LESSENTABEL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5172244"/>
            <a:ext cx="2560320" cy="16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0" y="374595"/>
            <a:ext cx="98367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3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component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WISKUNDE</a:t>
            </a: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605502" y="1722007"/>
            <a:ext cx="98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DOEL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10610" y="22864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216" y="5241073"/>
            <a:ext cx="2455783" cy="1616926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1978700" y="2738742"/>
            <a:ext cx="87341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Wiskunde vormt de theoretische basis voor verschillende andere wetenschappen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nl-BE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Bovendien speelt wiskunde een belangrijke, maar vaak onzichtbare rol in het dagelijks leven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nl-BE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De abstracte en gestructureerde manier van denken is een belangrijke vaardigheid bij het verder studeren.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1" y="374595"/>
            <a:ext cx="99712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3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- 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component </a:t>
            </a:r>
            <a:r>
              <a:rPr lang="nl-BE" sz="3200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WISKUNDE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706066" y="1739635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INHOUD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10610" y="22864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5172244"/>
            <a:ext cx="2560320" cy="1685755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978701" y="2828836"/>
            <a:ext cx="87610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Je kiest voor een studierichting waarin de wiskunde theoretisch wordt opgebouwd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nl-BE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Je kiest voor leerstof die je met voldoende inzicht moet kunnen 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verwerken.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1" y="374595"/>
            <a:ext cx="98997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- 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component </a:t>
            </a:r>
            <a:r>
              <a:rPr lang="nl-BE" sz="3200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WISKUNDE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48727" y="1768247"/>
            <a:ext cx="149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PROFIEL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616" y="5584371"/>
            <a:ext cx="1934383" cy="127362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978701" y="2598801"/>
            <a:ext cx="8419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Je bent bereid om regelmatig te werken, om zo ook inzicht in de leerstof te 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verwerven.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Je 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moet beschikken over voldoende doorzettingsvermogen om moeilijke 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wiskundeproblemen 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op te 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lossen.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Je 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hebt in de tweede graad blijk gegeven van voldoende 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wiskundige 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aanleg en je bent gemotiveerd om je in te spannen voor het vak.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Houd ernstig rekening met het advies 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van de klassenraad en van de leraar wiskunde op het einde van het vierde jaar.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1" y="374595"/>
            <a:ext cx="98457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– component WISKUNDE</a:t>
            </a: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24325" y="1857429"/>
            <a:ext cx="475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VEREISTE VOOROPLEIDING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5172244"/>
            <a:ext cx="2560320" cy="168575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978701" y="2658291"/>
            <a:ext cx="7437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BE" sz="2400" kern="0" dirty="0">
                <a:solidFill>
                  <a:srgbClr val="4472C4">
                    <a:lumMod val="50000"/>
                  </a:srgbClr>
                </a:solidFill>
              </a:rPr>
              <a:t>N</a:t>
            </a:r>
            <a:r>
              <a:rPr kumimoji="0" lang="nl-B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ormale</a:t>
            </a:r>
            <a:r>
              <a:rPr kumimoji="0" lang="nl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 overgang: vanuit elke</a:t>
            </a:r>
            <a:r>
              <a:rPr kumimoji="0" lang="nl-BE" sz="2400" b="0" i="0" u="none" strike="noStrike" kern="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 richting met 5 uur wiskunde in de tweede graad.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BE" sz="2400" b="0" i="0" u="none" strike="noStrike" kern="0" cap="none" spc="0" normalizeH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Vanuit </a:t>
            </a:r>
            <a:r>
              <a:rPr kumimoji="0" lang="nl-BE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ee</a:t>
            </a:r>
            <a:r>
              <a:rPr lang="nl-BE" sz="2400" kern="0" dirty="0" smtClean="0">
                <a:solidFill>
                  <a:srgbClr val="4472C4">
                    <a:lumMod val="50000"/>
                  </a:srgbClr>
                </a:solidFill>
              </a:rPr>
              <a:t>n richting met 4 uur wiskunde in de tweede graad is een overstap naar een richting met component wiskunde in de derde graad voor de meeste leerlingen een zeer zware keuze. </a:t>
            </a:r>
            <a:r>
              <a:rPr kumimoji="0" lang="nl-BE" sz="2400" b="0" i="0" u="none" strike="noStrike" kern="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/>
            </a:r>
            <a:br>
              <a:rPr kumimoji="0" lang="nl-BE" sz="2400" b="0" i="0" u="none" strike="noStrike" kern="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nl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endParaRPr lang="nl-BE" sz="2400" kern="0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0" y="374595"/>
            <a:ext cx="99353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– component WISKUNDE</a:t>
            </a: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69147" y="1983261"/>
            <a:ext cx="475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DOORSTROOMMOGELIJKHEDEN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10610" y="22864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5172244"/>
            <a:ext cx="2560320" cy="1685755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978699" y="3046875"/>
            <a:ext cx="86707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Vanuit 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een studierichting met de component wiskunde is een doorstroom naar alle richtingen in het hoger onderwijs (universiteit en hogeschool) mogelijk. 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de lessen wiskunde leer je op een abstracte en gestructureerde manier denken. Dit zijn vaardigheden die bij iedere verdere studie van pas komen.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59370"/>
            <a:ext cx="12192000" cy="1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78701" cy="113723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978701" y="374595"/>
            <a:ext cx="9856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STUDIERICHTING 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r>
              <a:rPr kumimoji="0" lang="nl-BE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GRAAD - 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component </a:t>
            </a:r>
            <a:r>
              <a:rPr lang="nl-BE" sz="3200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WISKUNDE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AutoShape 4" descr="Waarom Latijn nuttig voor Twitter is | Radi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261639" y="1346415"/>
            <a:ext cx="190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SEMINARIE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31081" y="1918739"/>
            <a:ext cx="1057044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het vijfde jaar krijg je 2 uur per week seminarie, in het zesde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jaar 1 uur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 het seminarie kan je kiezen uit verschillende opties, gaande van sport, </a:t>
            </a:r>
            <a:b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filosofie tot wiskunde. Je krijgt hierover meer uitleg 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 steekkaarten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de 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seminarie</a:t>
            </a:r>
            <a:r>
              <a:rPr lang="nl-BE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Hier kies je voor iets wat je graag doet of wat je kan gebruiken in je verdere studies.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BE" sz="24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Als je veel interesse hebt in wiskunde, dan is het seminarie 6+ mogelijk iets voor jou. Hierin worden wiskundeonderwerpen behandeld die niet behoren tot de leerstof van 6 uur wiskunde. Deze onderwerpen zijn zeer nuttig als je denkt aan verder studeren in richtingen met veel wiskunde.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256" y="5524876"/>
            <a:ext cx="2024743" cy="133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554</Words>
  <Application>Microsoft Office PowerPoint</Application>
  <PresentationFormat>Widescreen</PresentationFormat>
  <Paragraphs>264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Cambria Math</vt:lpstr>
      <vt:lpstr>Wingdings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Anniek Beerden</dc:creator>
  <cp:lastModifiedBy>NYSEN Ruth</cp:lastModifiedBy>
  <cp:revision>28</cp:revision>
  <dcterms:created xsi:type="dcterms:W3CDTF">2020-05-07T19:31:57Z</dcterms:created>
  <dcterms:modified xsi:type="dcterms:W3CDTF">2020-05-13T07:02:18Z</dcterms:modified>
</cp:coreProperties>
</file>