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8" r:id="rId4"/>
    <p:sldId id="272" r:id="rId5"/>
    <p:sldId id="274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8"/>
    <a:srgbClr val="00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7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5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6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0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9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8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1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7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B284-6457-458A-9ED6-AA54AB839BF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3F4F-7C06-4C82-AEAB-AB4E7B8EDC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0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959370"/>
            <a:ext cx="12192000" cy="1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978701" cy="1137231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978701" y="374595"/>
            <a:ext cx="577933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STUDIERICHTING 3</a:t>
            </a:r>
            <a:r>
              <a:rPr kumimoji="0" lang="nl-BE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de</a:t>
            </a: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GRAAD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442760" y="1681102"/>
            <a:ext cx="552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800" dirty="0" smtClean="0">
                <a:solidFill>
                  <a:srgbClr val="4472C4">
                    <a:lumMod val="50000"/>
                  </a:srgb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MODERNE TALEN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3" name="AutoShape 4" descr="Waarom Latijn nuttig voor Twitter is | Radio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utoShape 2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utoShape 4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635881" y="2669138"/>
            <a:ext cx="43395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400" dirty="0" smtClean="0">
                <a:solidFill>
                  <a:srgbClr val="003B68"/>
                </a:solidFill>
              </a:rPr>
              <a:t>Heb je </a:t>
            </a:r>
            <a:r>
              <a:rPr lang="nl-BE" sz="2400" dirty="0">
                <a:solidFill>
                  <a:srgbClr val="003B68"/>
                </a:solidFill>
              </a:rPr>
              <a:t>een talenknobbel, </a:t>
            </a:r>
            <a:endParaRPr lang="nl-BE" sz="2400" dirty="0" smtClean="0">
              <a:solidFill>
                <a:srgbClr val="003B68"/>
              </a:solidFill>
            </a:endParaRPr>
          </a:p>
          <a:p>
            <a:pPr algn="ctr"/>
            <a:r>
              <a:rPr lang="nl-BE" sz="2400" dirty="0" smtClean="0">
                <a:solidFill>
                  <a:srgbClr val="003B68"/>
                </a:solidFill>
              </a:rPr>
              <a:t>a </a:t>
            </a:r>
            <a:r>
              <a:rPr lang="nl-BE" sz="2400" dirty="0" err="1">
                <a:solidFill>
                  <a:srgbClr val="003B68"/>
                </a:solidFill>
              </a:rPr>
              <a:t>knack</a:t>
            </a:r>
            <a:r>
              <a:rPr lang="nl-BE" sz="2400" dirty="0">
                <a:solidFill>
                  <a:srgbClr val="003B68"/>
                </a:solidFill>
              </a:rPr>
              <a:t> </a:t>
            </a:r>
            <a:r>
              <a:rPr lang="nl-BE" sz="2400" dirty="0" err="1">
                <a:solidFill>
                  <a:srgbClr val="003B68"/>
                </a:solidFill>
              </a:rPr>
              <a:t>for</a:t>
            </a:r>
            <a:r>
              <a:rPr lang="nl-BE" sz="2400" dirty="0">
                <a:solidFill>
                  <a:srgbClr val="003B68"/>
                </a:solidFill>
              </a:rPr>
              <a:t> </a:t>
            </a:r>
            <a:r>
              <a:rPr lang="nl-BE" sz="2400" dirty="0" err="1">
                <a:solidFill>
                  <a:srgbClr val="003B68"/>
                </a:solidFill>
              </a:rPr>
              <a:t>language</a:t>
            </a:r>
            <a:r>
              <a:rPr lang="nl-BE" sz="2400" dirty="0">
                <a:solidFill>
                  <a:srgbClr val="003B68"/>
                </a:solidFill>
              </a:rPr>
              <a:t> </a:t>
            </a:r>
            <a:endParaRPr lang="nl-BE" sz="2400" dirty="0" smtClean="0">
              <a:solidFill>
                <a:srgbClr val="003B68"/>
              </a:solidFill>
            </a:endParaRPr>
          </a:p>
          <a:p>
            <a:pPr algn="ctr"/>
            <a:r>
              <a:rPr lang="nl-BE" sz="2400" dirty="0" err="1" smtClean="0">
                <a:solidFill>
                  <a:srgbClr val="003B68"/>
                </a:solidFill>
              </a:rPr>
              <a:t>ou</a:t>
            </a:r>
            <a:r>
              <a:rPr lang="nl-BE" sz="2400" dirty="0" smtClean="0">
                <a:solidFill>
                  <a:srgbClr val="003B68"/>
                </a:solidFill>
              </a:rPr>
              <a:t> </a:t>
            </a:r>
            <a:r>
              <a:rPr lang="nl-BE" sz="2400" dirty="0" err="1">
                <a:solidFill>
                  <a:srgbClr val="003B68"/>
                </a:solidFill>
              </a:rPr>
              <a:t>une</a:t>
            </a:r>
            <a:r>
              <a:rPr lang="nl-BE" sz="2400" dirty="0">
                <a:solidFill>
                  <a:srgbClr val="003B68"/>
                </a:solidFill>
              </a:rPr>
              <a:t> </a:t>
            </a:r>
            <a:r>
              <a:rPr lang="nl-BE" sz="2400" dirty="0" err="1">
                <a:solidFill>
                  <a:srgbClr val="003B68"/>
                </a:solidFill>
              </a:rPr>
              <a:t>bosse</a:t>
            </a:r>
            <a:r>
              <a:rPr lang="nl-BE" sz="2400" dirty="0">
                <a:solidFill>
                  <a:srgbClr val="003B68"/>
                </a:solidFill>
              </a:rPr>
              <a:t> des </a:t>
            </a:r>
            <a:r>
              <a:rPr lang="nl-BE" sz="2400" dirty="0" err="1" smtClean="0">
                <a:solidFill>
                  <a:srgbClr val="003B68"/>
                </a:solidFill>
              </a:rPr>
              <a:t>langues</a:t>
            </a:r>
            <a:r>
              <a:rPr lang="nl-BE" sz="2400" dirty="0" smtClean="0">
                <a:solidFill>
                  <a:srgbClr val="003B68"/>
                </a:solidFill>
              </a:rPr>
              <a:t> </a:t>
            </a:r>
          </a:p>
          <a:p>
            <a:pPr algn="ctr"/>
            <a:r>
              <a:rPr lang="nl-BE" sz="2400" dirty="0" err="1" smtClean="0">
                <a:solidFill>
                  <a:srgbClr val="003B68"/>
                </a:solidFill>
              </a:rPr>
              <a:t>oder</a:t>
            </a:r>
            <a:r>
              <a:rPr lang="nl-BE" sz="2400" dirty="0" smtClean="0">
                <a:solidFill>
                  <a:srgbClr val="003B68"/>
                </a:solidFill>
              </a:rPr>
              <a:t> </a:t>
            </a:r>
            <a:r>
              <a:rPr lang="nl-BE" sz="2400" dirty="0" err="1" smtClean="0">
                <a:solidFill>
                  <a:srgbClr val="003B68"/>
                </a:solidFill>
              </a:rPr>
              <a:t>hast</a:t>
            </a:r>
            <a:r>
              <a:rPr lang="nl-BE" sz="2400" dirty="0" smtClean="0">
                <a:solidFill>
                  <a:srgbClr val="003B68"/>
                </a:solidFill>
              </a:rPr>
              <a:t> du Bock </a:t>
            </a:r>
            <a:r>
              <a:rPr lang="nl-BE" sz="2400" dirty="0" err="1" smtClean="0">
                <a:solidFill>
                  <a:srgbClr val="003B68"/>
                </a:solidFill>
              </a:rPr>
              <a:t>auf</a:t>
            </a:r>
            <a:r>
              <a:rPr lang="nl-BE" sz="2400" dirty="0" smtClean="0">
                <a:solidFill>
                  <a:srgbClr val="003B68"/>
                </a:solidFill>
              </a:rPr>
              <a:t> </a:t>
            </a:r>
            <a:r>
              <a:rPr lang="nl-BE" sz="2400" dirty="0" err="1" smtClean="0">
                <a:solidFill>
                  <a:srgbClr val="003B68"/>
                </a:solidFill>
              </a:rPr>
              <a:t>Sprachen</a:t>
            </a:r>
            <a:r>
              <a:rPr lang="nl-BE" sz="2400" dirty="0" smtClean="0">
                <a:solidFill>
                  <a:srgbClr val="003B68"/>
                </a:solidFill>
              </a:rPr>
              <a:t>? 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134" y="5363492"/>
            <a:ext cx="4426810" cy="124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959370"/>
            <a:ext cx="12192000" cy="1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978701" cy="1137231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978701" y="409835"/>
            <a:ext cx="101523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STUDIERICHTING 3</a:t>
            </a:r>
            <a:r>
              <a:rPr kumimoji="0" lang="nl-BE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de</a:t>
            </a: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GRAAD –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lang="nl-BE" sz="2800" dirty="0" smtClean="0">
                <a:solidFill>
                  <a:srgbClr val="4472C4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component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MODERNE TALEN</a:t>
            </a:r>
            <a:endParaRPr kumimoji="0" lang="nl-BE" sz="2800" b="0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AutoShape 4" descr="Waarom Latijn nuttig voor Twitter is | Radio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utoShape 2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utoShape 4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5047636" y="1661591"/>
            <a:ext cx="930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2400" dirty="0" smtClean="0">
                <a:solidFill>
                  <a:srgbClr val="003B6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</a:t>
            </a:r>
            <a:r>
              <a:rPr lang="nl-BE" sz="2400" noProof="0" dirty="0" smtClean="0">
                <a:solidFill>
                  <a:srgbClr val="003B6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B68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335348" y="2647615"/>
            <a:ext cx="790931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000" dirty="0" smtClean="0">
                <a:solidFill>
                  <a:srgbClr val="003B68"/>
                </a:solidFill>
              </a:rPr>
              <a:t>De component Moderne Talen richt zich vooral op </a:t>
            </a:r>
          </a:p>
          <a:p>
            <a:endParaRPr lang="nl-BE" sz="2000" dirty="0">
              <a:solidFill>
                <a:srgbClr val="003B68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sz="2000" dirty="0" smtClean="0">
                <a:solidFill>
                  <a:srgbClr val="003B68"/>
                </a:solidFill>
              </a:rPr>
              <a:t>het </a:t>
            </a:r>
            <a:r>
              <a:rPr lang="nl-BE" sz="2000" dirty="0">
                <a:solidFill>
                  <a:srgbClr val="003B68"/>
                </a:solidFill>
              </a:rPr>
              <a:t>ontwikkelen van communicatieve vaardigheden (luisteren, lezen, spreken en schrijven</a:t>
            </a:r>
            <a:r>
              <a:rPr lang="nl-BE" sz="2000" dirty="0" smtClean="0">
                <a:solidFill>
                  <a:srgbClr val="003B68"/>
                </a:solidFill>
              </a:rPr>
              <a:t>) </a:t>
            </a:r>
            <a:endParaRPr lang="nl-BE" sz="2000" dirty="0">
              <a:solidFill>
                <a:srgbClr val="003B68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2000" dirty="0" smtClean="0">
              <a:solidFill>
                <a:srgbClr val="003B68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sz="2000" dirty="0" smtClean="0">
                <a:solidFill>
                  <a:srgbClr val="003B68"/>
                </a:solidFill>
              </a:rPr>
              <a:t>de </a:t>
            </a:r>
            <a:r>
              <a:rPr lang="nl-BE" sz="2000" dirty="0">
                <a:solidFill>
                  <a:srgbClr val="003B68"/>
                </a:solidFill>
              </a:rPr>
              <a:t>reflectie op </a:t>
            </a:r>
            <a:r>
              <a:rPr lang="nl-BE" sz="2000" dirty="0" smtClean="0">
                <a:solidFill>
                  <a:srgbClr val="003B68"/>
                </a:solidFill>
              </a:rPr>
              <a:t>taal </a:t>
            </a:r>
            <a:endParaRPr lang="nl-BE" sz="2000" dirty="0">
              <a:solidFill>
                <a:srgbClr val="003B68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2000" dirty="0" smtClean="0">
              <a:solidFill>
                <a:srgbClr val="003B68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sz="2000" dirty="0" smtClean="0">
                <a:solidFill>
                  <a:srgbClr val="003B68"/>
                </a:solidFill>
              </a:rPr>
              <a:t>de </a:t>
            </a:r>
            <a:r>
              <a:rPr lang="nl-BE" sz="2000" dirty="0">
                <a:solidFill>
                  <a:srgbClr val="003B68"/>
                </a:solidFill>
              </a:rPr>
              <a:t>kennismaking met anderstalige </a:t>
            </a:r>
            <a:r>
              <a:rPr lang="nl-BE" sz="2000" dirty="0" smtClean="0">
                <a:solidFill>
                  <a:srgbClr val="003B68"/>
                </a:solidFill>
              </a:rPr>
              <a:t>literatuur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9253" y="4260850"/>
            <a:ext cx="26384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959370"/>
            <a:ext cx="12192000" cy="1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978701" cy="1137231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978701" y="409835"/>
            <a:ext cx="101523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STUDIERICHTING 3</a:t>
            </a:r>
            <a:r>
              <a:rPr kumimoji="0" lang="nl-BE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de</a:t>
            </a: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GRAAD –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lang="nl-BE" sz="2800" dirty="0" smtClean="0">
                <a:solidFill>
                  <a:srgbClr val="4472C4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component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MODERNE TALEN</a:t>
            </a:r>
            <a:endParaRPr kumimoji="0" lang="nl-BE" sz="2800" b="0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AutoShape 4" descr="Waarom Latijn nuttig voor Twitter is | Radio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utoShape 2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utoShape 4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348308"/>
              </p:ext>
            </p:extLst>
          </p:nvPr>
        </p:nvGraphicFramePr>
        <p:xfrm>
          <a:off x="2739932" y="1342889"/>
          <a:ext cx="6712136" cy="5328003"/>
        </p:xfrm>
        <a:graphic>
          <a:graphicData uri="http://schemas.openxmlformats.org/drawingml/2006/table">
            <a:tbl>
              <a:tblPr/>
              <a:tblGrid>
                <a:gridCol w="1679880">
                  <a:extLst>
                    <a:ext uri="{9D8B030D-6E8A-4147-A177-3AD203B41FA5}">
                      <a16:colId xmlns:a16="http://schemas.microsoft.com/office/drawing/2014/main" val="4105783880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1661055402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2807070418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3228518988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3556494003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3553425197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446748702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1870406745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111698856"/>
                    </a:ext>
                  </a:extLst>
                </a:gridCol>
              </a:tblGrid>
              <a:tr h="266575">
                <a:tc rowSpan="2">
                  <a:txBody>
                    <a:bodyPr/>
                    <a:lstStyle/>
                    <a:p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ECMT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LAMT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MTWE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MTWI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81854"/>
                  </a:ext>
                </a:extLst>
              </a:tr>
              <a:tr h="233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668999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Wiskunde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672026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Nederlands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477604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Frans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618740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Engels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604996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Duits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101063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Geschiedenis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420182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Godsdienst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47680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Latijn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75077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Aardrijkskunde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027239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Biologie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048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Chemie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83861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Fysica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277916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Natuur-wetenschappen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92275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Esthetica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10974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Economie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189900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Lichamelijke</a:t>
                      </a:r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opvoeding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46675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SOHO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15990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r>
                        <a:rPr lang="nl-BE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Seminarie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375" marR="7375" marT="3688" marB="3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242895"/>
                  </a:ext>
                </a:extLst>
              </a:tr>
            </a:tbl>
          </a:graphicData>
        </a:graphic>
      </p:graphicFrame>
      <p:sp>
        <p:nvSpPr>
          <p:cNvPr id="11" name="Rechthoek 10"/>
          <p:cNvSpPr/>
          <p:nvPr/>
        </p:nvSpPr>
        <p:spPr>
          <a:xfrm>
            <a:off x="1814993" y="1316233"/>
            <a:ext cx="209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2400" noProof="0" dirty="0" smtClean="0">
                <a:solidFill>
                  <a:srgbClr val="003B6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LESSENTABEL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B68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959370"/>
            <a:ext cx="12192000" cy="1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978701" cy="1137231"/>
          </a:xfrm>
          <a:prstGeom prst="rect">
            <a:avLst/>
          </a:prstGeom>
        </p:spPr>
      </p:pic>
      <p:sp>
        <p:nvSpPr>
          <p:cNvPr id="3" name="AutoShape 4" descr="Waarom Latijn nuttig voor Twitter is | Radio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utoShape 2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utoShape 4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441814" y="1634936"/>
            <a:ext cx="1308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B68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INHOUD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B68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978701" y="409835"/>
            <a:ext cx="101523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STUDIERICHTING 3</a:t>
            </a:r>
            <a:r>
              <a:rPr kumimoji="0" lang="nl-BE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de</a:t>
            </a: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GRAAD –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lang="nl-BE" sz="2800" dirty="0">
                <a:solidFill>
                  <a:srgbClr val="4472C4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component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MODERNE TALEN</a:t>
            </a:r>
            <a:endParaRPr kumimoji="0" lang="nl-BE" sz="2800" b="0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582333" y="2556897"/>
            <a:ext cx="81449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>
                <a:solidFill>
                  <a:srgbClr val="003B68"/>
                </a:solidFill>
              </a:rPr>
              <a:t>Accenten liggen op het ontwikkelen van</a:t>
            </a:r>
            <a:r>
              <a:rPr lang="nl-BE" dirty="0" smtClean="0">
                <a:solidFill>
                  <a:srgbClr val="003B68"/>
                </a:solidFill>
              </a:rPr>
              <a:t>:</a:t>
            </a:r>
          </a:p>
          <a:p>
            <a:endParaRPr lang="nl-BE" dirty="0" smtClean="0">
              <a:solidFill>
                <a:srgbClr val="003B68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BE" dirty="0" smtClean="0">
                <a:solidFill>
                  <a:srgbClr val="003B68"/>
                </a:solidFill>
              </a:rPr>
              <a:t>communicatieve </a:t>
            </a:r>
            <a:r>
              <a:rPr lang="nl-BE" dirty="0">
                <a:solidFill>
                  <a:srgbClr val="003B68"/>
                </a:solidFill>
              </a:rPr>
              <a:t>en creatieve competenties in het Nederlands en </a:t>
            </a:r>
            <a:r>
              <a:rPr lang="nl-BE" dirty="0" smtClean="0">
                <a:solidFill>
                  <a:srgbClr val="003B68"/>
                </a:solidFill>
              </a:rPr>
              <a:t>de moderne </a:t>
            </a:r>
            <a:r>
              <a:rPr lang="nl-BE" dirty="0">
                <a:solidFill>
                  <a:srgbClr val="003B68"/>
                </a:solidFill>
              </a:rPr>
              <a:t>vreemde talen (b.v. leesstrategieën toepassen, literaire smaak ontwikkelen, </a:t>
            </a:r>
            <a:r>
              <a:rPr lang="nl-BE" dirty="0" smtClean="0">
                <a:solidFill>
                  <a:srgbClr val="003B68"/>
                </a:solidFill>
              </a:rPr>
              <a:t>…);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dirty="0" smtClean="0">
              <a:solidFill>
                <a:srgbClr val="003B68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BE" dirty="0" smtClean="0">
                <a:solidFill>
                  <a:srgbClr val="003B68"/>
                </a:solidFill>
              </a:rPr>
              <a:t>competentie </a:t>
            </a:r>
            <a:r>
              <a:rPr lang="nl-BE" dirty="0">
                <a:solidFill>
                  <a:srgbClr val="003B68"/>
                </a:solidFill>
              </a:rPr>
              <a:t>op vlak van taalbeschouwing (analyseren van en </a:t>
            </a:r>
            <a:r>
              <a:rPr lang="nl-BE" dirty="0" smtClean="0">
                <a:solidFill>
                  <a:srgbClr val="003B68"/>
                </a:solidFill>
              </a:rPr>
              <a:t>reflecteren over </a:t>
            </a:r>
            <a:r>
              <a:rPr lang="nl-BE" dirty="0">
                <a:solidFill>
                  <a:srgbClr val="003B68"/>
                </a:solidFill>
              </a:rPr>
              <a:t>taalstructuren, communicatie, taalfenomenen, </a:t>
            </a:r>
            <a:r>
              <a:rPr lang="nl-BE" dirty="0" smtClean="0">
                <a:solidFill>
                  <a:srgbClr val="003B68"/>
                </a:solidFill>
              </a:rPr>
              <a:t>…);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dirty="0" smtClean="0">
              <a:solidFill>
                <a:srgbClr val="003B68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BE" dirty="0" smtClean="0">
                <a:solidFill>
                  <a:srgbClr val="003B68"/>
                </a:solidFill>
              </a:rPr>
              <a:t>interculturele </a:t>
            </a:r>
            <a:r>
              <a:rPr lang="nl-BE" dirty="0">
                <a:solidFill>
                  <a:srgbClr val="003B68"/>
                </a:solidFill>
              </a:rPr>
              <a:t>competenties (literair, filosofisch en historisch bestuderen van culturele achtergronden, culturele diversiteit onderkennen en respecteren).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75" y="4373033"/>
            <a:ext cx="1981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959370"/>
            <a:ext cx="12192000" cy="1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978701" cy="1137231"/>
          </a:xfrm>
          <a:prstGeom prst="rect">
            <a:avLst/>
          </a:prstGeom>
        </p:spPr>
      </p:pic>
      <p:sp>
        <p:nvSpPr>
          <p:cNvPr id="3" name="AutoShape 4" descr="Waarom Latijn nuttig voor Twitter is | Radio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utoShape 2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utoShape 4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420845" y="1501254"/>
            <a:ext cx="135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B68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PROFIEL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B68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978701" y="409835"/>
            <a:ext cx="101523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STUDIERICHTING 3</a:t>
            </a:r>
            <a:r>
              <a:rPr kumimoji="0" lang="nl-BE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de</a:t>
            </a: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GRAAD –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lang="nl-BE" sz="2800" noProof="0" dirty="0" smtClean="0">
                <a:solidFill>
                  <a:srgbClr val="4472C4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nl-BE" sz="2800" dirty="0" err="1" smtClean="0">
                <a:solidFill>
                  <a:srgbClr val="4472C4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omponent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MODERNE TALEN</a:t>
            </a:r>
            <a:endParaRPr kumimoji="0" lang="nl-BE" sz="2800" b="0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013934" y="2222001"/>
            <a:ext cx="823645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nl-NL" altLang="en-US" sz="2000" b="0" i="0" u="none" strike="noStrike" cap="none" normalizeH="0" baseline="0" dirty="0" smtClean="0">
                <a:ln>
                  <a:noFill/>
                </a:ln>
                <a:solidFill>
                  <a:srgbClr val="003B68"/>
                </a:solidFill>
                <a:effectLst/>
                <a:cs typeface="Arial" panose="020B0604020202020204" pitchFamily="34" charset="0"/>
              </a:rPr>
              <a:t> Je vindt</a:t>
            </a:r>
            <a:r>
              <a:rPr lang="nl-NL" altLang="en-US" sz="2000" dirty="0" smtClean="0">
                <a:solidFill>
                  <a:srgbClr val="003B68"/>
                </a:solidFill>
                <a:cs typeface="Arial" panose="020B0604020202020204" pitchFamily="34" charset="0"/>
              </a:rPr>
              <a:t> het boeiend om na te denken over de taal op zich.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lang="nl-NL" altLang="en-US" sz="2000" dirty="0">
              <a:solidFill>
                <a:srgbClr val="003B68"/>
              </a:solidFill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nl-NL" altLang="en-US" sz="2000" dirty="0" smtClean="0">
                <a:solidFill>
                  <a:srgbClr val="003B68"/>
                </a:solidFill>
                <a:cs typeface="Arial" panose="020B0604020202020204" pitchFamily="34" charset="0"/>
              </a:rPr>
              <a:t>Je bent nieuwsgierig naar andere culturen.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en-US" sz="2000" dirty="0" smtClean="0">
              <a:solidFill>
                <a:srgbClr val="003B68"/>
              </a:solidFill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nl-NL" altLang="en-US" sz="2000" b="0" i="0" u="none" strike="noStrike" cap="none" normalizeH="0" baseline="0" dirty="0" smtClean="0">
                <a:ln>
                  <a:noFill/>
                </a:ln>
                <a:solidFill>
                  <a:srgbClr val="003B68"/>
                </a:solidFill>
                <a:effectLst/>
                <a:cs typeface="Arial" panose="020B0604020202020204" pitchFamily="34" charset="0"/>
              </a:rPr>
              <a:t>Je bent bereid om in andere talen te communiceren.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nl-NL" altLang="en-US" sz="2000" b="0" i="0" u="none" strike="noStrike" cap="none" normalizeH="0" baseline="0" dirty="0" smtClean="0">
              <a:ln>
                <a:noFill/>
              </a:ln>
              <a:solidFill>
                <a:srgbClr val="003B68"/>
              </a:solidFill>
              <a:effectLst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nl-NL" altLang="en-US" sz="2000" b="0" i="0" u="none" strike="noStrike" cap="none" normalizeH="0" baseline="0" dirty="0" smtClean="0">
                <a:ln>
                  <a:noFill/>
                </a:ln>
                <a:solidFill>
                  <a:srgbClr val="003B68"/>
                </a:solidFill>
                <a:effectLst/>
                <a:cs typeface="Arial" panose="020B0604020202020204" pitchFamily="34" charset="0"/>
              </a:rPr>
              <a:t>Je wil de Franstalige, Engelstalige en Duitstalige cultuur verkennen door middel</a:t>
            </a:r>
            <a:r>
              <a:rPr kumimoji="0" lang="nl-NL" altLang="en-US" sz="2000" b="0" i="0" u="none" strike="noStrike" cap="none" normalizeH="0" dirty="0" smtClean="0">
                <a:ln>
                  <a:noFill/>
                </a:ln>
                <a:solidFill>
                  <a:srgbClr val="003B68"/>
                </a:solidFill>
                <a:effectLst/>
                <a:cs typeface="Arial" panose="020B0604020202020204" pitchFamily="34" charset="0"/>
              </a:rPr>
              <a:t> van film, reclame, website, muziek, literatuur…</a:t>
            </a:r>
            <a:endParaRPr lang="nl-NL" altLang="en-US" sz="2000" dirty="0" smtClean="0">
              <a:solidFill>
                <a:srgbClr val="003B68"/>
              </a:solidFill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nl-NL" altLang="en-US" sz="2000" b="0" i="0" u="none" strike="noStrike" cap="none" normalizeH="0" baseline="0" dirty="0" smtClean="0">
              <a:ln>
                <a:noFill/>
              </a:ln>
              <a:solidFill>
                <a:srgbClr val="003B68"/>
              </a:solidFill>
              <a:effectLst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nl-NL" altLang="en-US" sz="2000" b="0" i="0" u="none" strike="noStrike" cap="none" normalizeH="0" baseline="0" dirty="0" smtClean="0">
                <a:ln>
                  <a:noFill/>
                </a:ln>
                <a:solidFill>
                  <a:srgbClr val="003B68"/>
                </a:solidFill>
                <a:effectLst/>
                <a:cs typeface="Arial" panose="020B0604020202020204" pitchFamily="34" charset="0"/>
              </a:rPr>
              <a:t>Je bent bereid om taal te bestuderen op een </a:t>
            </a:r>
            <a:r>
              <a:rPr lang="nl-NL" altLang="en-US" sz="2000" dirty="0" smtClean="0">
                <a:solidFill>
                  <a:srgbClr val="003B68"/>
                </a:solidFill>
                <a:cs typeface="Arial" panose="020B0604020202020204" pitchFamily="34" charset="0"/>
              </a:rPr>
              <a:t>theoretisch </a:t>
            </a:r>
            <a:r>
              <a:rPr kumimoji="0" lang="nl-NL" altLang="en-US" sz="2000" b="0" i="0" u="none" strike="noStrike" cap="none" normalizeH="0" baseline="0" dirty="0" smtClean="0">
                <a:ln>
                  <a:noFill/>
                </a:ln>
                <a:solidFill>
                  <a:srgbClr val="003B68"/>
                </a:solidFill>
                <a:effectLst/>
                <a:cs typeface="Arial" panose="020B0604020202020204" pitchFamily="34" charset="0"/>
              </a:rPr>
              <a:t>niveau. Je hangt als het ware de verschillende woorden met behulp van spraakkunst</a:t>
            </a:r>
            <a:r>
              <a:rPr kumimoji="0" lang="nl-NL" altLang="en-US" sz="2000" b="0" i="0" u="none" strike="noStrike" cap="none" normalizeH="0" dirty="0" smtClean="0">
                <a:ln>
                  <a:noFill/>
                </a:ln>
                <a:solidFill>
                  <a:srgbClr val="003B68"/>
                </a:solidFill>
                <a:effectLst/>
                <a:cs typeface="Arial" panose="020B0604020202020204" pitchFamily="34" charset="0"/>
              </a:rPr>
              <a:t> aan elkaar.</a:t>
            </a:r>
            <a:endParaRPr kumimoji="0" lang="nl-NL" altLang="en-US" sz="2000" b="0" i="0" u="none" strike="noStrike" cap="none" normalizeH="0" baseline="0" dirty="0" smtClean="0">
              <a:ln>
                <a:noFill/>
              </a:ln>
              <a:solidFill>
                <a:srgbClr val="003B68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759" y="1499913"/>
            <a:ext cx="25431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959370"/>
            <a:ext cx="12192000" cy="1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978701" cy="1137231"/>
          </a:xfrm>
          <a:prstGeom prst="rect">
            <a:avLst/>
          </a:prstGeom>
        </p:spPr>
      </p:pic>
      <p:sp>
        <p:nvSpPr>
          <p:cNvPr id="3" name="AutoShape 4" descr="Waarom Latijn nuttig voor Twitter is | Radio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utoShape 2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eal in de handelsoorlog zal de wereld economie niet redden - Slim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hthoek 6"/>
          <p:cNvSpPr/>
          <p:nvPr/>
        </p:nvSpPr>
        <p:spPr>
          <a:xfrm>
            <a:off x="1403927" y="1705431"/>
            <a:ext cx="985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nl-BE" sz="2400" dirty="0" smtClean="0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VEREISTE VOOROPLEIDING EN DOORSTROMINGSMOGELIJKHEDEN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978701" y="409835"/>
            <a:ext cx="101523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STUDIERICHTING 3</a:t>
            </a:r>
            <a:r>
              <a:rPr kumimoji="0" lang="nl-BE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de</a:t>
            </a: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GRAAD –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lang="nl-BE" sz="2800" noProof="0" dirty="0" smtClean="0">
                <a:solidFill>
                  <a:srgbClr val="4472C4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nl-BE" sz="2800" dirty="0" err="1" smtClean="0">
                <a:solidFill>
                  <a:srgbClr val="4472C4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omponent</a:t>
            </a:r>
            <a:r>
              <a:rPr kumimoji="0" lang="nl-BE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MODERNE TALEN</a:t>
            </a:r>
            <a:endParaRPr kumimoji="0" lang="nl-BE" sz="2800" b="0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914142" y="2761772"/>
            <a:ext cx="8017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rgbClr val="003B68"/>
                </a:solidFill>
              </a:rPr>
              <a:t>Vooropleiding : een normale overgang kan vanuit alle studierichtingen  ASO.</a:t>
            </a:r>
          </a:p>
        </p:txBody>
      </p:sp>
      <p:sp>
        <p:nvSpPr>
          <p:cNvPr id="8" name="Rechthoek 7"/>
          <p:cNvSpPr/>
          <p:nvPr/>
        </p:nvSpPr>
        <p:spPr>
          <a:xfrm>
            <a:off x="1914141" y="3574595"/>
            <a:ext cx="67049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000" dirty="0">
                <a:solidFill>
                  <a:srgbClr val="003B68"/>
                </a:solidFill>
              </a:rPr>
              <a:t>De verdere doorstromingsmogelijkheden na een studierichting </a:t>
            </a:r>
          </a:p>
          <a:p>
            <a:r>
              <a:rPr lang="nl-BE" sz="2000" dirty="0">
                <a:solidFill>
                  <a:srgbClr val="003B68"/>
                </a:solidFill>
              </a:rPr>
              <a:t>met moderne talen zijn zeer uitgebreid. </a:t>
            </a:r>
            <a:endParaRPr lang="nl-BE" sz="2000" dirty="0" smtClean="0">
              <a:solidFill>
                <a:srgbClr val="003B68"/>
              </a:solidFill>
            </a:endParaRPr>
          </a:p>
          <a:p>
            <a:r>
              <a:rPr lang="nl-BE" sz="2000" dirty="0" smtClean="0">
                <a:solidFill>
                  <a:srgbClr val="003B68"/>
                </a:solidFill>
              </a:rPr>
              <a:t>Dit kan een studierichting zijn gericht op talen, zoals taal- en letterkunde, lerarenopleiding of toegepaste taalkunde. </a:t>
            </a:r>
            <a:endParaRPr lang="nl-BE" sz="2000" dirty="0">
              <a:solidFill>
                <a:srgbClr val="003B68"/>
              </a:solidFill>
            </a:endParaRPr>
          </a:p>
          <a:p>
            <a:r>
              <a:rPr lang="nl-BE" sz="2000" dirty="0" smtClean="0">
                <a:solidFill>
                  <a:srgbClr val="003B68"/>
                </a:solidFill>
              </a:rPr>
              <a:t>De economische richtingen en </a:t>
            </a:r>
            <a:r>
              <a:rPr lang="nl-BE" sz="2000" dirty="0">
                <a:solidFill>
                  <a:srgbClr val="003B68"/>
                </a:solidFill>
              </a:rPr>
              <a:t>a</a:t>
            </a:r>
            <a:r>
              <a:rPr lang="nl-BE" sz="2000" dirty="0" smtClean="0">
                <a:solidFill>
                  <a:srgbClr val="003B68"/>
                </a:solidFill>
              </a:rPr>
              <a:t>ndere richtingen zoals rechten, geschiedenis, communicatiewetenschappen, enz. vragen eveneens een goede kennis van de moderne vreemde talen.</a:t>
            </a:r>
            <a:endParaRPr lang="nl-BE" sz="2000" dirty="0">
              <a:solidFill>
                <a:srgbClr val="003B68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1429" y="3534031"/>
            <a:ext cx="3153305" cy="240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494</Words>
  <Application>Microsoft Office PowerPoint</Application>
  <PresentationFormat>Breedbeeld</PresentationFormat>
  <Paragraphs>218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Cambria Math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Anniek Beerden</dc:creator>
  <cp:lastModifiedBy>Anniek Beerden</cp:lastModifiedBy>
  <cp:revision>22</cp:revision>
  <dcterms:created xsi:type="dcterms:W3CDTF">2020-05-07T19:31:24Z</dcterms:created>
  <dcterms:modified xsi:type="dcterms:W3CDTF">2020-05-12T11:46:55Z</dcterms:modified>
</cp:coreProperties>
</file>