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1"/>
  </p:notesMasterIdLst>
  <p:sldIdLst>
    <p:sldId id="256" r:id="rId5"/>
    <p:sldId id="270" r:id="rId6"/>
    <p:sldId id="258" r:id="rId7"/>
    <p:sldId id="257" r:id="rId8"/>
    <p:sldId id="259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5" r:id="rId18"/>
    <p:sldId id="273" r:id="rId19"/>
    <p:sldId id="274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16DE4-4CBC-4851-9A9F-307E16C6512A}" type="datetimeFigureOut">
              <a:rPr lang="nl-BE" smtClean="0"/>
              <a:t>11/05/2021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5C7-F126-4F45-93E5-3C3F254B95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399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5C7-F126-4F45-93E5-3C3F254B9542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4049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5C7-F126-4F45-93E5-3C3F254B9542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0913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5C7-F126-4F45-93E5-3C3F254B9542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9229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5C7-F126-4F45-93E5-3C3F254B9542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0704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5C7-F126-4F45-93E5-3C3F254B9542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5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5C7-F126-4F45-93E5-3C3F254B9542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8698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5C7-F126-4F45-93E5-3C3F254B9542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3722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5C7-F126-4F45-93E5-3C3F254B9542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589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5C7-F126-4F45-93E5-3C3F254B9542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1283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5C7-F126-4F45-93E5-3C3F254B9542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2017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5C7-F126-4F45-93E5-3C3F254B9542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8047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5C7-F126-4F45-93E5-3C3F254B9542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873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5C7-F126-4F45-93E5-3C3F254B9542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9988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5C7-F126-4F45-93E5-3C3F254B9542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1149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5C7-F126-4F45-93E5-3C3F254B9542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6337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5C7-F126-4F45-93E5-3C3F254B9542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941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rgajessecollege.be/bovenbouw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nderwijskiezer.be/v2/index.php" TargetMode="External"/><Relationship Id="rId4" Type="http://schemas.openxmlformats.org/officeDocument/2006/relationships/hyperlink" Target="https://www.sgsq.b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340429"/>
          </a:xfrm>
        </p:spPr>
        <p:txBody>
          <a:bodyPr/>
          <a:lstStyle/>
          <a:p>
            <a:pPr algn="ctr"/>
            <a:r>
              <a:rPr lang="nl-BE" dirty="0" smtClean="0">
                <a:latin typeface="Verdana" panose="020B0604030504040204" pitchFamily="34" charset="0"/>
                <a:ea typeface="Verdana" panose="020B0604030504040204" pitchFamily="34" charset="0"/>
              </a:rPr>
              <a:t>Infoavond studiekeuze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Naar de tweede graad</a:t>
            </a:r>
            <a:endParaRPr lang="nl-B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Diploma na finaliteit</a:t>
            </a:r>
            <a:endParaRPr lang="nl-BE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03312" y="2623457"/>
            <a:ext cx="4396338" cy="576262"/>
          </a:xfrm>
        </p:spPr>
        <p:txBody>
          <a:bodyPr/>
          <a:lstStyle/>
          <a:p>
            <a:pPr algn="ctr"/>
            <a:r>
              <a:rPr lang="nl-BE" dirty="0" smtClean="0">
                <a:latin typeface="Verdana" panose="020B0604030504040204" pitchFamily="34" charset="0"/>
                <a:ea typeface="Verdana" panose="020B0604030504040204" pitchFamily="34" charset="0"/>
              </a:rPr>
              <a:t>D(OD)</a:t>
            </a:r>
          </a:p>
          <a:p>
            <a:pPr algn="ctr"/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nl-BE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omeinoverschrijdend</a:t>
            </a:r>
            <a:endParaRPr lang="nl-BE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BE" dirty="0" smtClean="0">
                <a:latin typeface="Verdana" panose="020B0604030504040204" pitchFamily="34" charset="0"/>
                <a:ea typeface="Verdana" panose="020B0604030504040204" pitchFamily="34" charset="0"/>
              </a:rPr>
              <a:t>doorstroom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03312" y="3605348"/>
            <a:ext cx="4396339" cy="26509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iploma biedt de mogelijkheid om verder te studeren in een brede waaier van academische en professionele bachelors</a:t>
            </a:r>
            <a:endParaRPr lang="nl-B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654495" y="2623457"/>
            <a:ext cx="4396339" cy="576262"/>
          </a:xfrm>
        </p:spPr>
        <p:txBody>
          <a:bodyPr/>
          <a:lstStyle/>
          <a:p>
            <a:pPr algn="ctr"/>
            <a:r>
              <a:rPr lang="nl-BE" dirty="0" smtClean="0">
                <a:latin typeface="Verdana" panose="020B0604030504040204" pitchFamily="34" charset="0"/>
                <a:ea typeface="Verdana" panose="020B0604030504040204" pitchFamily="34" charset="0"/>
              </a:rPr>
              <a:t>D(GD)</a:t>
            </a:r>
          </a:p>
          <a:p>
            <a:pPr algn="ctr"/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nl-BE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omeingebonden</a:t>
            </a:r>
            <a:endParaRPr lang="nl-BE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BE" dirty="0" smtClean="0">
                <a:latin typeface="Verdana" panose="020B0604030504040204" pitchFamily="34" charset="0"/>
                <a:ea typeface="Verdana" panose="020B0604030504040204" pitchFamily="34" charset="0"/>
              </a:rPr>
              <a:t>doorstroom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654495" y="3605348"/>
            <a:ext cx="4396339" cy="26509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iploma biedt de mogelijkheid om verder te studeren in een specifieke selectie academische en een brede waaier professionele bachelors</a:t>
            </a:r>
            <a:endParaRPr lang="nl-B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Diploma na finaliteit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03312" y="2649582"/>
            <a:ext cx="4396338" cy="57626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nl-BE" dirty="0" smtClean="0">
                <a:latin typeface="Verdana" panose="020B0604030504040204" pitchFamily="34" charset="0"/>
                <a:ea typeface="Verdana" panose="020B0604030504040204" pitchFamily="34" charset="0"/>
              </a:rPr>
              <a:t>D/A</a:t>
            </a:r>
          </a:p>
          <a:p>
            <a:pPr algn="ctr">
              <a:lnSpc>
                <a:spcPct val="150000"/>
              </a:lnSpc>
            </a:pP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nl-BE" dirty="0" smtClean="0">
                <a:latin typeface="Verdana" panose="020B0604030504040204" pitchFamily="34" charset="0"/>
                <a:ea typeface="Verdana" panose="020B0604030504040204" pitchFamily="34" charset="0"/>
              </a:rPr>
              <a:t>ubbele finaliteit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03312" y="3709850"/>
            <a:ext cx="4396339" cy="2546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</a:rPr>
              <a:t>diploma biedt de mogelijkheid om verder te studeren in een 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specifieke selectie van professionele 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</a:rPr>
              <a:t>bachelors</a:t>
            </a:r>
          </a:p>
          <a:p>
            <a:pPr>
              <a:lnSpc>
                <a:spcPct val="150000"/>
              </a:lnSpc>
            </a:pPr>
            <a:endParaRPr lang="nl-B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654494" y="2649582"/>
            <a:ext cx="4396339" cy="57626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nl-BE" dirty="0" smtClean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  <a:p>
            <a:pPr algn="ctr">
              <a:lnSpc>
                <a:spcPct val="150000"/>
              </a:lnSpc>
            </a:pPr>
            <a:r>
              <a:rPr lang="nl-BE" dirty="0" smtClean="0">
                <a:latin typeface="Verdana" panose="020B0604030504040204" pitchFamily="34" charset="0"/>
                <a:ea typeface="Verdana" panose="020B0604030504040204" pitchFamily="34" charset="0"/>
              </a:rPr>
              <a:t>arbeidsmarktfinaliteit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654495" y="3709850"/>
            <a:ext cx="4396339" cy="25464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nl-BE" dirty="0" smtClean="0">
                <a:latin typeface="Verdana" panose="020B0604030504040204" pitchFamily="34" charset="0"/>
                <a:ea typeface="Verdana" panose="020B0604030504040204" pitchFamily="34" charset="0"/>
              </a:rPr>
              <a:t>iploma bereidt voor op de arbeidsmarkt of SE-n-SE (= secundair na secundair)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Hoe komen tot een studiekeuze?</a:t>
            </a:r>
            <a:endParaRPr lang="nl-BE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stap 1: bepaal het </a:t>
            </a:r>
            <a:r>
              <a:rPr lang="nl-BE" sz="28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domein</a:t>
            </a:r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interesses en talenten</a:t>
            </a:r>
          </a:p>
          <a:p>
            <a:pPr>
              <a:lnSpc>
                <a:spcPct val="150000"/>
              </a:lnSpc>
            </a:pPr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stap 2: bepaal de </a:t>
            </a:r>
            <a:r>
              <a:rPr lang="nl-BE" sz="28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finaliteit</a:t>
            </a:r>
          </a:p>
          <a:p>
            <a:pPr lvl="1">
              <a:lnSpc>
                <a:spcPct val="150000"/>
              </a:lnSpc>
            </a:pPr>
            <a:r>
              <a:rPr lang="nl-BE" sz="260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erder concreet (meer vanuit praktijk)</a:t>
            </a:r>
          </a:p>
          <a:p>
            <a:pPr lvl="1">
              <a:lnSpc>
                <a:spcPct val="150000"/>
              </a:lnSpc>
            </a:pP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eerder abstract (meer vanuit theorie)</a:t>
            </a:r>
          </a:p>
          <a:p>
            <a:pPr>
              <a:lnSpc>
                <a:spcPct val="150000"/>
              </a:lnSpc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tap 3: bepaal de </a:t>
            </a:r>
            <a:r>
              <a:rPr lang="nl-BE" sz="28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studierichting</a:t>
            </a:r>
            <a:endParaRPr lang="nl-BE" sz="2800" u="sn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Interessante websites</a:t>
            </a:r>
            <a:endParaRPr lang="nl-BE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3312" y="2052918"/>
            <a:ext cx="9268597" cy="437400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chemeClr val="accent1"/>
                </a:solidFill>
                <a:hlinkClick r:id="rId3"/>
              </a:rPr>
              <a:t>Virga Jessecollege – </a:t>
            </a:r>
            <a:r>
              <a:rPr lang="nl-NL" sz="2800" dirty="0" smtClean="0">
                <a:solidFill>
                  <a:schemeClr val="accent1"/>
                </a:solidFill>
                <a:hlinkClick r:id="rId3"/>
              </a:rPr>
              <a:t>vanaf </a:t>
            </a:r>
            <a:r>
              <a:rPr lang="nl-NL" sz="2800" dirty="0">
                <a:solidFill>
                  <a:schemeClr val="accent1"/>
                </a:solidFill>
                <a:hlinkClick r:id="rId3"/>
              </a:rPr>
              <a:t>3de tot 6de jaar</a:t>
            </a:r>
            <a:endParaRPr lang="nl-BE" sz="2800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studierichtingen bovenbouw VJC</a:t>
            </a:r>
          </a:p>
          <a:p>
            <a:pPr>
              <a:lnSpc>
                <a:spcPct val="150000"/>
              </a:lnSpc>
            </a:pPr>
            <a:r>
              <a:rPr lang="nl-BE" sz="2800" dirty="0">
                <a:hlinkClick r:id="rId4"/>
              </a:rPr>
              <a:t>Home | SGSQ</a:t>
            </a:r>
            <a:endParaRPr lang="nl-BE" sz="2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studierichtingen scholengemeenschap</a:t>
            </a:r>
          </a:p>
          <a:p>
            <a:pPr>
              <a:lnSpc>
                <a:spcPct val="150000"/>
              </a:lnSpc>
            </a:pPr>
            <a:r>
              <a:rPr lang="nl-BE" sz="2800" dirty="0">
                <a:hlinkClick r:id="rId5"/>
              </a:rPr>
              <a:t>Onderwijskiezer</a:t>
            </a:r>
            <a:endParaRPr lang="nl-BE" sz="2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studierichtingen Vlaams onderwijsveld</a:t>
            </a:r>
            <a:endParaRPr lang="nl-BE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Vervolg infoavond - sessies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4950" y="2069306"/>
            <a:ext cx="81438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50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Vervolg infoavond - sessies</a:t>
            </a:r>
            <a:endParaRPr lang="nl-BE" dirty="0"/>
          </a:p>
        </p:txBody>
      </p:sp>
      <p:pic>
        <p:nvPicPr>
          <p:cNvPr id="2050" name="Picture 2" descr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5" y="1853248"/>
            <a:ext cx="10149773" cy="442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5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6984" y="953551"/>
            <a:ext cx="8825657" cy="1915647"/>
          </a:xfrm>
        </p:spPr>
        <p:txBody>
          <a:bodyPr/>
          <a:lstStyle/>
          <a:p>
            <a:pPr algn="ctr"/>
            <a:r>
              <a:rPr lang="nl-BE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Nog een fijne avond gewenst!</a:t>
            </a:r>
            <a:endParaRPr lang="nl-BE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98" name="Picture 2" descr="Studiekeuze &amp; Studieheroriëntering | Slaagsleutels - Studiebegeleiding en  Bijles Leuv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08" y="3849237"/>
            <a:ext cx="4135071" cy="21060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5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Verloop van de infoavond</a:t>
            </a:r>
            <a:endParaRPr lang="nl-BE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orte algemene toelichting</a:t>
            </a:r>
          </a:p>
          <a:p>
            <a:pPr lvl="1">
              <a:lnSpc>
                <a:spcPct val="150000"/>
              </a:lnSpc>
            </a:pPr>
            <a:r>
              <a:rPr lang="nl-BE" sz="26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tudiekeuzeproces</a:t>
            </a:r>
          </a:p>
          <a:p>
            <a:pPr lvl="1">
              <a:lnSpc>
                <a:spcPct val="150000"/>
              </a:lnSpc>
            </a:pPr>
            <a:r>
              <a:rPr lang="nl-BE" sz="2600" dirty="0"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odernisering 2</a:t>
            </a:r>
            <a:r>
              <a:rPr lang="nl-BE" sz="2600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</a:t>
            </a: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 graad</a:t>
            </a:r>
          </a:p>
          <a:p>
            <a:pPr>
              <a:lnSpc>
                <a:spcPct val="150000"/>
              </a:lnSpc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oelichting studierichtingen 2</a:t>
            </a:r>
            <a:r>
              <a:rPr lang="nl-BE" sz="2800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</a:t>
            </a:r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 graad VJC</a:t>
            </a:r>
          </a:p>
          <a:p>
            <a:pPr lvl="1">
              <a:lnSpc>
                <a:spcPct val="150000"/>
              </a:lnSpc>
            </a:pPr>
            <a:r>
              <a:rPr lang="nl-BE" sz="2600" dirty="0"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ogelijkheid om 3 sessies te volgen</a:t>
            </a:r>
            <a:endParaRPr lang="nl-BE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8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Komen tot een studiekeuze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nl-BE" sz="2800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ste</a:t>
            </a:r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 graad heeft een observerende en oriënterende functie</a:t>
            </a:r>
          </a:p>
          <a:p>
            <a:pPr lvl="1">
              <a:lnSpc>
                <a:spcPct val="150000"/>
              </a:lnSpc>
            </a:pP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interesses </a:t>
            </a:r>
          </a:p>
          <a:p>
            <a:pPr lvl="1">
              <a:lnSpc>
                <a:spcPct val="150000"/>
              </a:lnSpc>
            </a:pP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talenten </a:t>
            </a:r>
          </a:p>
          <a:p>
            <a:pPr lvl="1">
              <a:lnSpc>
                <a:spcPct val="150000"/>
              </a:lnSpc>
            </a:pPr>
            <a:r>
              <a:rPr lang="nl-BE" sz="26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tudiehouding</a:t>
            </a:r>
          </a:p>
          <a:p>
            <a:pPr lvl="1">
              <a:lnSpc>
                <a:spcPct val="150000"/>
              </a:lnSpc>
            </a:pP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resultaten </a:t>
            </a:r>
          </a:p>
          <a:p>
            <a:pPr lvl="1">
              <a:lnSpc>
                <a:spcPct val="150000"/>
              </a:lnSpc>
            </a:pPr>
            <a:endParaRPr lang="nl-BE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b="8515"/>
          <a:stretch/>
        </p:blipFill>
        <p:spPr>
          <a:xfrm>
            <a:off x="8812060" y="2751635"/>
            <a:ext cx="2475585" cy="319899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369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Komen tot een studiekeuze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is het eindpunt van een proces</a:t>
            </a:r>
          </a:p>
          <a:p>
            <a:pPr lvl="1">
              <a:lnSpc>
                <a:spcPct val="150000"/>
              </a:lnSpc>
            </a:pP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start in het 1</a:t>
            </a:r>
            <a:r>
              <a:rPr lang="nl-BE" sz="2600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ste</a:t>
            </a: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 jaar: portfolio ‘Spring je mee?’</a:t>
            </a:r>
          </a:p>
          <a:p>
            <a:pPr lvl="1">
              <a:lnSpc>
                <a:spcPct val="150000"/>
              </a:lnSpc>
            </a:pP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verderzetting in het 2</a:t>
            </a:r>
            <a:r>
              <a:rPr lang="nl-BE" sz="2600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</a:t>
            </a: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 jaar: portfolio </a:t>
            </a:r>
            <a:endParaRPr lang="nl-BE" sz="2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nl-BE"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‘</a:t>
            </a: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Spring </a:t>
            </a:r>
            <a:r>
              <a:rPr lang="nl-BE" sz="2600" dirty="0"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e verder mee?’</a:t>
            </a:r>
          </a:p>
          <a:p>
            <a:pPr marL="0" indent="0">
              <a:lnSpc>
                <a:spcPct val="150000"/>
              </a:lnSpc>
              <a:buNone/>
            </a:pPr>
            <a:endParaRPr lang="nl-B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2149">
            <a:off x="9975992" y="1621314"/>
            <a:ext cx="1637935" cy="234170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628" y="4389743"/>
            <a:ext cx="1604009" cy="229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Modernisering van de 2</a:t>
            </a:r>
            <a:r>
              <a:rPr lang="nl-BE" baseline="300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</a:t>
            </a:r>
            <a:r>
              <a:rPr lang="nl-BE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graad</a:t>
            </a:r>
            <a:endParaRPr lang="nl-BE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e overheid bepaalt</a:t>
            </a:r>
          </a:p>
          <a:p>
            <a:pPr lvl="1">
              <a:lnSpc>
                <a:spcPct val="150000"/>
              </a:lnSpc>
            </a:pP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structuur en de inhoud van het onderwijs</a:t>
            </a:r>
          </a:p>
          <a:p>
            <a:pPr lvl="1">
              <a:lnSpc>
                <a:spcPct val="150000"/>
              </a:lnSpc>
            </a:pP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diploma</a:t>
            </a:r>
          </a:p>
          <a:p>
            <a:pPr>
              <a:lnSpc>
                <a:spcPct val="150000"/>
              </a:lnSpc>
            </a:pPr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KOV bepaalt</a:t>
            </a:r>
          </a:p>
          <a:p>
            <a:pPr lvl="1">
              <a:lnSpc>
                <a:spcPct val="150000"/>
              </a:lnSpc>
            </a:pPr>
            <a:r>
              <a:rPr lang="nl-BE" sz="2600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e leerplannen en de lestabellen</a:t>
            </a:r>
          </a:p>
          <a:p>
            <a:pPr>
              <a:lnSpc>
                <a:spcPct val="150000"/>
              </a:lnSpc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e school bepaalt</a:t>
            </a:r>
          </a:p>
          <a:p>
            <a:pPr lvl="1">
              <a:lnSpc>
                <a:spcPct val="150000"/>
              </a:lnSpc>
            </a:pP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invulling van de complementaire uren</a:t>
            </a:r>
          </a:p>
          <a:p>
            <a:pPr lvl="1">
              <a:lnSpc>
                <a:spcPct val="150000"/>
              </a:lnSpc>
            </a:pPr>
            <a:endParaRPr lang="nl-BE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5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Structuur </a:t>
            </a:r>
            <a:r>
              <a:rPr lang="nl-BE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onderwijs : </a:t>
            </a:r>
            <a:r>
              <a:rPr lang="nl-BE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domeinen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nl-BE" sz="2600" dirty="0">
                <a:latin typeface="Verdana" panose="020B0604030504040204" pitchFamily="34" charset="0"/>
                <a:ea typeface="Verdana" panose="020B0604030504040204" pitchFamily="34" charset="0"/>
              </a:rPr>
              <a:t>taal en cultuur</a:t>
            </a:r>
          </a:p>
          <a:p>
            <a:pPr>
              <a:lnSpc>
                <a:spcPct val="150000"/>
              </a:lnSpc>
            </a:pPr>
            <a:r>
              <a:rPr lang="nl-BE" sz="2600" dirty="0">
                <a:latin typeface="Verdana" panose="020B0604030504040204" pitchFamily="34" charset="0"/>
                <a:ea typeface="Verdana" panose="020B0604030504040204" pitchFamily="34" charset="0"/>
              </a:rPr>
              <a:t>economie en organisatie</a:t>
            </a:r>
          </a:p>
          <a:p>
            <a:pPr>
              <a:lnSpc>
                <a:spcPct val="150000"/>
              </a:lnSpc>
            </a:pPr>
            <a:r>
              <a:rPr lang="nl-BE" sz="2600" dirty="0">
                <a:latin typeface="Verdana" panose="020B0604030504040204" pitchFamily="34" charset="0"/>
                <a:ea typeface="Verdana" panose="020B0604030504040204" pitchFamily="34" charset="0"/>
              </a:rPr>
              <a:t>maatschappij en welzijn</a:t>
            </a:r>
          </a:p>
          <a:p>
            <a:pPr>
              <a:lnSpc>
                <a:spcPct val="150000"/>
              </a:lnSpc>
            </a:pPr>
            <a:r>
              <a:rPr lang="nl-BE" sz="2600" dirty="0">
                <a:latin typeface="Verdana" panose="020B0604030504040204" pitchFamily="34" charset="0"/>
                <a:ea typeface="Verdana" panose="020B0604030504040204" pitchFamily="34" charset="0"/>
              </a:rPr>
              <a:t>STEM</a:t>
            </a:r>
          </a:p>
          <a:p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20701" y="2514600"/>
            <a:ext cx="4396339" cy="37417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kunst en creatie</a:t>
            </a:r>
          </a:p>
          <a:p>
            <a:pPr>
              <a:lnSpc>
                <a:spcPct val="150000"/>
              </a:lnSpc>
            </a:pP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land- en </a:t>
            </a:r>
            <a:r>
              <a:rPr lang="nl-BE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tuinbouw</a:t>
            </a:r>
            <a:endParaRPr lang="nl-B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sport</a:t>
            </a:r>
          </a:p>
          <a:p>
            <a:pPr>
              <a:lnSpc>
                <a:spcPct val="150000"/>
              </a:lnSpc>
            </a:pP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voeding en </a:t>
            </a:r>
            <a:r>
              <a:rPr lang="nl-BE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horeca</a:t>
            </a:r>
            <a:endParaRPr lang="nl-B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27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Structuur </a:t>
            </a:r>
            <a:r>
              <a:rPr lang="nl-BE" sz="4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onderwijs : </a:t>
            </a:r>
            <a:r>
              <a:rPr lang="nl-BE" sz="4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nl-BE" sz="4400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finaliteiten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DOORSTROOM (D)</a:t>
            </a:r>
            <a:endParaRPr lang="nl-B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nl-BE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D(OD) – </a:t>
            </a:r>
          </a:p>
          <a:p>
            <a:pPr>
              <a:lnSpc>
                <a:spcPct val="160000"/>
              </a:lnSpc>
            </a:pPr>
            <a:r>
              <a:rPr lang="nl-B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nl-BE" sz="1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omeinoverschrijdend</a:t>
            </a:r>
            <a:endParaRPr lang="nl-BE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nl-BE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D(OG) </a:t>
            </a:r>
            <a:r>
              <a:rPr lang="nl-BE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endParaRPr lang="nl-BE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nl-BE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nl-BE" sz="1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omeingebonden</a:t>
            </a:r>
            <a:endParaRPr lang="nl-BE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nl-BE" sz="18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gericht op verder studeren</a:t>
            </a:r>
            <a:endParaRPr lang="nl-BE" sz="18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DUBBEL (D/A)</a:t>
            </a:r>
            <a:endParaRPr lang="nl-B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BE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BE" sz="1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</a:t>
            </a:r>
            <a:r>
              <a:rPr lang="nl-BE" sz="18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ericht op verder studeren of arbeidsmarkt</a:t>
            </a:r>
          </a:p>
          <a:p>
            <a:endParaRPr lang="nl-BE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ARBEIDSMARKT (A)</a:t>
            </a:r>
            <a:endParaRPr lang="nl-B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nl-BE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BE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BE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l-BE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BE" sz="1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</a:t>
            </a:r>
            <a:r>
              <a:rPr lang="nl-BE" sz="18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ericht op arbeidsmarkt</a:t>
            </a:r>
            <a:endParaRPr lang="nl-BE" sz="18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99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Inhoud onderwijs</a:t>
            </a:r>
            <a:endParaRPr lang="nl-BE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nl-BE" sz="2800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</a:t>
            </a:r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 graad:</a:t>
            </a:r>
          </a:p>
          <a:p>
            <a:pPr lvl="1">
              <a:lnSpc>
                <a:spcPct val="150000"/>
              </a:lnSpc>
            </a:pPr>
            <a:r>
              <a:rPr lang="nl-BE" sz="260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indtermen (ET)</a:t>
            </a:r>
          </a:p>
          <a:p>
            <a:pPr lvl="1">
              <a:lnSpc>
                <a:spcPct val="150000"/>
              </a:lnSpc>
            </a:pP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cesuurdoelen       doelen die afgeleid zijn van doelen uit de 3</a:t>
            </a:r>
            <a:r>
              <a:rPr lang="nl-BE" sz="2600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</a:t>
            </a: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 graad (SET en BK)</a:t>
            </a:r>
            <a:endParaRPr lang="nl-BE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ijl-rechts 3"/>
          <p:cNvSpPr/>
          <p:nvPr/>
        </p:nvSpPr>
        <p:spPr>
          <a:xfrm>
            <a:off x="4389119" y="3827417"/>
            <a:ext cx="352697" cy="195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87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Inhoud onderwijs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nl-BE" sz="2800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</a:t>
            </a:r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graad:</a:t>
            </a:r>
          </a:p>
          <a:p>
            <a:pPr lvl="1">
              <a:lnSpc>
                <a:spcPct val="150000"/>
              </a:lnSpc>
            </a:pPr>
            <a:r>
              <a:rPr lang="nl-BE" sz="26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pecifieke eindtermen (SET</a:t>
            </a:r>
            <a:r>
              <a:rPr lang="nl-BE" sz="2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nl-BE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beroepskwalificaties (BK)</a:t>
            </a:r>
            <a:endParaRPr lang="nl-B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1676839A2BEB44B3689CEB0BD498E9" ma:contentTypeVersion="7" ma:contentTypeDescription="Een nieuw document maken." ma:contentTypeScope="" ma:versionID="fd471fe8a978a05716a668eaea5fb6a2">
  <xsd:schema xmlns:xsd="http://www.w3.org/2001/XMLSchema" xmlns:xs="http://www.w3.org/2001/XMLSchema" xmlns:p="http://schemas.microsoft.com/office/2006/metadata/properties" xmlns:ns2="47c44c1a-3489-427e-8ae9-cf9c3ad7b91a" targetNamespace="http://schemas.microsoft.com/office/2006/metadata/properties" ma:root="true" ma:fieldsID="0e6257c08a515f78c686c2f9b9e462c4" ns2:_="">
    <xsd:import namespace="47c44c1a-3489-427e-8ae9-cf9c3ad7b9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44c1a-3489-427e-8ae9-cf9c3ad7b9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A83A41-D1CB-420E-8A9B-56CC9B5B1215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47c44c1a-3489-427e-8ae9-cf9c3ad7b91a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4DD2CEA-B361-4361-B221-983695DC0E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A77C89-C480-4A1E-A300-5818F3272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c44c1a-3489-427e-8ae9-cf9c3ad7b9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485</TotalTime>
  <Words>391</Words>
  <Application>Microsoft Office PowerPoint</Application>
  <PresentationFormat>Breedbeeld</PresentationFormat>
  <Paragraphs>112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Verdana</vt:lpstr>
      <vt:lpstr>Wingdings 3</vt:lpstr>
      <vt:lpstr>Ion</vt:lpstr>
      <vt:lpstr>Infoavond studiekeuze</vt:lpstr>
      <vt:lpstr>Verloop van de infoavond</vt:lpstr>
      <vt:lpstr>Komen tot een studiekeuze</vt:lpstr>
      <vt:lpstr>Komen tot een studiekeuze</vt:lpstr>
      <vt:lpstr>Modernisering van de 2de graad</vt:lpstr>
      <vt:lpstr>Structuur onderwijs : 8 domeinen</vt:lpstr>
      <vt:lpstr>Structuur onderwijs : 3 finaliteiten</vt:lpstr>
      <vt:lpstr>Inhoud onderwijs</vt:lpstr>
      <vt:lpstr>Inhoud onderwijs</vt:lpstr>
      <vt:lpstr>Diploma na finaliteit</vt:lpstr>
      <vt:lpstr>Diploma na finaliteit</vt:lpstr>
      <vt:lpstr>Hoe komen tot een studiekeuze?</vt:lpstr>
      <vt:lpstr>Interessante websites</vt:lpstr>
      <vt:lpstr>Vervolg infoavond - sessies</vt:lpstr>
      <vt:lpstr>Vervolg infoavond - sessies</vt:lpstr>
      <vt:lpstr>Nog een fijne avond gewenst!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Infoavond studiekeuze</dc:title>
  <dc:creator>Ulrike Geusens</dc:creator>
  <cp:lastModifiedBy>Ulrike Geusens</cp:lastModifiedBy>
  <cp:revision>22</cp:revision>
  <dcterms:created xsi:type="dcterms:W3CDTF">2021-05-10T17:36:13Z</dcterms:created>
  <dcterms:modified xsi:type="dcterms:W3CDTF">2021-05-11T13:27:00Z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0x0101002C1676839A2BEB44B3689CEB0BD498E9</vt:lpwstr>
  </property>
</Properties>
</file>